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12"/>
  </p:notesMasterIdLst>
  <p:sldIdLst>
    <p:sldId id="256" r:id="rId2"/>
    <p:sldId id="263" r:id="rId3"/>
    <p:sldId id="264" r:id="rId4"/>
    <p:sldId id="265" r:id="rId5"/>
    <p:sldId id="266" r:id="rId6"/>
    <p:sldId id="257" r:id="rId7"/>
    <p:sldId id="258" r:id="rId8"/>
    <p:sldId id="260" r:id="rId9"/>
    <p:sldId id="262"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5A5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9195" autoAdjust="0"/>
  </p:normalViewPr>
  <p:slideViewPr>
    <p:cSldViewPr>
      <p:cViewPr varScale="1">
        <p:scale>
          <a:sx n="91" d="100"/>
          <a:sy n="91" d="100"/>
        </p:scale>
        <p:origin x="-221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316910-3D15-4801-BFDE-1F6F0FE7A1EE}" type="datetimeFigureOut">
              <a:rPr lang="en-US" smtClean="0"/>
              <a:pPr/>
              <a:t>5/7/2020</a:t>
            </a:fld>
            <a:endParaRPr lang="en-GB"/>
          </a:p>
        </p:txBody>
      </p:sp>
      <p:sp>
        <p:nvSpPr>
          <p:cNvPr id="4" name="Diakép hely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GB"/>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755249-4057-451B-8E0C-E36929798EE1}"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200" dirty="0" smtClean="0"/>
              <a:t>I would like to present two groups of storage options for </a:t>
            </a:r>
            <a:r>
              <a:rPr lang="en-GB" sz="1200" dirty="0" err="1" smtClean="0"/>
              <a:t>iOS</a:t>
            </a:r>
            <a:r>
              <a:rPr lang="en-GB" sz="1200" dirty="0" smtClean="0"/>
              <a:t>, the first is the cloud, and the other is the local storage options.</a:t>
            </a:r>
            <a:endParaRPr lang="hu-HU" sz="1200" dirty="0" smtClean="0"/>
          </a:p>
          <a:p>
            <a:endParaRPr lang="hu-HU" sz="1200" dirty="0" smtClean="0"/>
          </a:p>
        </p:txBody>
      </p:sp>
      <p:sp>
        <p:nvSpPr>
          <p:cNvPr id="4" name="Dia számának helye 3"/>
          <p:cNvSpPr>
            <a:spLocks noGrp="1"/>
          </p:cNvSpPr>
          <p:nvPr>
            <p:ph type="sldNum" sz="quarter" idx="10"/>
          </p:nvPr>
        </p:nvSpPr>
        <p:spPr/>
        <p:txBody>
          <a:bodyPr/>
          <a:lstStyle/>
          <a:p>
            <a:fld id="{75755249-4057-451B-8E0C-E36929798EE1}" type="slidenum">
              <a:rPr lang="en-GB" smtClean="0"/>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GB" dirty="0" smtClean="0"/>
              <a:t>Cloud storage is suitable for securely copying files and this type of service is affordable.</a:t>
            </a:r>
            <a:r>
              <a:rPr lang="hu-HU" dirty="0" smtClean="0"/>
              <a:t> </a:t>
            </a:r>
            <a:r>
              <a:rPr lang="en-GB" dirty="0" smtClean="0"/>
              <a:t>The Google One / Drive has 15GB of free storage, although you can use more storage space, which ranges from 100GB to 30TB, and can cost $ 1.99 to $ 99.99.</a:t>
            </a:r>
            <a:r>
              <a:rPr lang="hu-HU" dirty="0" smtClean="0"/>
              <a:t> </a:t>
            </a:r>
            <a:r>
              <a:rPr lang="en-GB" dirty="0" smtClean="0"/>
              <a:t>The drive devices include Docs, Sheets, and Slides which has the advantage of not having to pay for a Microsoft Office license.</a:t>
            </a:r>
            <a:r>
              <a:rPr lang="hu-HU" dirty="0" smtClean="0"/>
              <a:t> </a:t>
            </a:r>
            <a:r>
              <a:rPr lang="en-GB" dirty="0" smtClean="0"/>
              <a:t>The drive devices include Docs, Sheets, and Slides which has the advantage of not having to pay for a Microsoft Office license.</a:t>
            </a:r>
            <a:r>
              <a:rPr lang="hu-HU" dirty="0" smtClean="0"/>
              <a:t> </a:t>
            </a:r>
            <a:r>
              <a:rPr lang="en-GB" dirty="0" smtClean="0"/>
              <a:t>Easy to access, edit and share files with others.</a:t>
            </a:r>
            <a:r>
              <a:rPr lang="hu-HU" dirty="0" smtClean="0"/>
              <a:t> </a:t>
            </a:r>
            <a:r>
              <a:rPr lang="hu-HU" dirty="0" err="1" smtClean="0"/>
              <a:t>For</a:t>
            </a:r>
            <a:r>
              <a:rPr lang="hu-HU" dirty="0" smtClean="0"/>
              <a:t> </a:t>
            </a:r>
            <a:r>
              <a:rPr lang="hu-HU" dirty="0" err="1" smtClean="0"/>
              <a:t>applications</a:t>
            </a:r>
            <a:r>
              <a:rPr lang="hu-HU" dirty="0" smtClean="0"/>
              <a:t>, </a:t>
            </a:r>
            <a:r>
              <a:rPr lang="en-GB" dirty="0" smtClean="0"/>
              <a:t>“On desktop, you can edit files in your browser, and Google’s Backup and Sync app automatically shifts files (and whole directories, like your computer’s documents folder) over to your cloud storage.” (Cross, 2020)</a:t>
            </a:r>
            <a:endParaRPr lang="hu-H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hu-HU" dirty="0" smtClean="0"/>
          </a:p>
        </p:txBody>
      </p:sp>
      <p:sp>
        <p:nvSpPr>
          <p:cNvPr id="4" name="Dia számának helye 3"/>
          <p:cNvSpPr>
            <a:spLocks noGrp="1"/>
          </p:cNvSpPr>
          <p:nvPr>
            <p:ph type="sldNum" sz="quarter" idx="10"/>
          </p:nvPr>
        </p:nvSpPr>
        <p:spPr/>
        <p:txBody>
          <a:bodyPr/>
          <a:lstStyle/>
          <a:p>
            <a:fld id="{75755249-4057-451B-8E0C-E36929798EE1}"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hu-HU" dirty="0" smtClean="0"/>
              <a:t>i</a:t>
            </a:r>
            <a:r>
              <a:rPr lang="en-GB" dirty="0" smtClean="0"/>
              <a:t>Cloud only provides 5GB of storage for free, but it offers the option to expand it, which ranges from 50GB to 2TB and can cost $ 0.79 - $ 6.99.</a:t>
            </a:r>
            <a:r>
              <a:rPr lang="hu-HU" dirty="0" smtClean="0"/>
              <a:t> </a:t>
            </a:r>
            <a:r>
              <a:rPr lang="en-GB" dirty="0" smtClean="0"/>
              <a:t>The Photo Library lets you search and share photos and videos from any device at any time.</a:t>
            </a:r>
            <a:r>
              <a:rPr lang="hu-HU" dirty="0" smtClean="0"/>
              <a:t> </a:t>
            </a:r>
            <a:r>
              <a:rPr lang="en-GB" dirty="0" smtClean="0"/>
              <a:t>Apple automatically uploads full-resolution photos to </a:t>
            </a:r>
            <a:r>
              <a:rPr lang="en-GB" dirty="0" err="1" smtClean="0"/>
              <a:t>iCloud</a:t>
            </a:r>
            <a:r>
              <a:rPr lang="en-GB" dirty="0" smtClean="0"/>
              <a:t> to save space.</a:t>
            </a:r>
            <a:r>
              <a:rPr lang="hu-HU" dirty="0" smtClean="0"/>
              <a:t> </a:t>
            </a:r>
            <a:r>
              <a:rPr lang="en-GB" dirty="0" smtClean="0"/>
              <a:t>„ You can access all your files from the Files app on </a:t>
            </a:r>
            <a:r>
              <a:rPr lang="en-GB" dirty="0" err="1" smtClean="0"/>
              <a:t>iOS</a:t>
            </a:r>
            <a:r>
              <a:rPr lang="en-GB" dirty="0" smtClean="0"/>
              <a:t>, the Finder on your Mac, File Explorer for Windows PCs, or iCloud.com. ”((</a:t>
            </a:r>
            <a:r>
              <a:rPr lang="en-GB" dirty="0" err="1" smtClean="0"/>
              <a:t>iCloud</a:t>
            </a:r>
            <a:r>
              <a:rPr lang="en-GB" dirty="0" smtClean="0"/>
              <a:t>, 2020)</a:t>
            </a:r>
            <a:r>
              <a:rPr lang="hu-HU" baseline="0" dirty="0" smtClean="0"/>
              <a:t> </a:t>
            </a:r>
            <a:r>
              <a:rPr lang="en-GB" baseline="0" dirty="0" smtClean="0"/>
              <a:t>In addition, it is suitable for many things, such as inviting people to work together by sending a private link and without the need to make a copy or add an email, it is suitable for automatically updating a slide in a presentation on any device.</a:t>
            </a:r>
            <a:r>
              <a:rPr lang="hu-HU" baseline="0" dirty="0" smtClean="0"/>
              <a:t> </a:t>
            </a:r>
            <a:r>
              <a:rPr lang="en-GB" baseline="0" dirty="0" smtClean="0"/>
              <a:t>The advantage of automatic backup is that if you lose your device, all your backups will be preserved.</a:t>
            </a:r>
            <a:r>
              <a:rPr lang="hu-HU" baseline="0" dirty="0" smtClean="0"/>
              <a:t> </a:t>
            </a:r>
            <a:r>
              <a:rPr lang="en-GB" baseline="0" dirty="0" smtClean="0"/>
              <a:t>It is possible to secure the data so that only the user can access it and this is Two ‑ factor authentication, it consists of first Turn on two-factor authentication in Settings and second Enter and verify your trusted phone number by setting these points to secure availability of data.</a:t>
            </a:r>
            <a:endParaRPr lang="hu-H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hu-H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hu-HU" dirty="0" smtClean="0"/>
          </a:p>
        </p:txBody>
      </p:sp>
      <p:sp>
        <p:nvSpPr>
          <p:cNvPr id="4" name="Dia számának helye 3"/>
          <p:cNvSpPr>
            <a:spLocks noGrp="1"/>
          </p:cNvSpPr>
          <p:nvPr>
            <p:ph type="sldNum" sz="quarter" idx="10"/>
          </p:nvPr>
        </p:nvSpPr>
        <p:spPr/>
        <p:txBody>
          <a:bodyPr/>
          <a:lstStyle/>
          <a:p>
            <a:fld id="{75755249-4057-451B-8E0C-E36929798EE1}"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latin typeface="+mn-lt"/>
                <a:ea typeface="+mn-ea"/>
                <a:cs typeface="+mn-cs"/>
              </a:rPr>
              <a:t>One Drive provides the ability to save your files and photos and videos.</a:t>
            </a:r>
            <a:r>
              <a:rPr lang="hu-HU" sz="1200" b="0"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You can access your files from anywhere on any device with </a:t>
            </a:r>
            <a:r>
              <a:rPr lang="en-GB" sz="1200" b="0" i="0" kern="1200" dirty="0" err="1" smtClean="0">
                <a:solidFill>
                  <a:schemeClr val="tx1"/>
                </a:solidFill>
                <a:latin typeface="+mn-lt"/>
                <a:ea typeface="+mn-ea"/>
                <a:cs typeface="+mn-cs"/>
              </a:rPr>
              <a:t>OneDrive</a:t>
            </a:r>
            <a:r>
              <a:rPr lang="en-GB" sz="1200" b="0" i="0" kern="1200" dirty="0" smtClean="0">
                <a:solidFill>
                  <a:schemeClr val="tx1"/>
                </a:solidFill>
                <a:latin typeface="+mn-lt"/>
                <a:ea typeface="+mn-ea"/>
                <a:cs typeface="+mn-cs"/>
              </a:rPr>
              <a:t> for Business, although personal does not provide this.</a:t>
            </a:r>
            <a:r>
              <a:rPr lang="hu-HU" sz="1200" b="0"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Offline access helps consumers access files even when there is no internet connection for some reason.</a:t>
            </a:r>
            <a:r>
              <a:rPr lang="hu-HU" sz="1200" b="0"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To protect your files, you won't lose uploaded files if you lose your devices.</a:t>
            </a:r>
            <a:r>
              <a:rPr lang="hu-HU" sz="1200" b="0"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"Files on demand Access all your </a:t>
            </a:r>
            <a:r>
              <a:rPr lang="en-GB" sz="1200" b="0" i="0" kern="1200" dirty="0" err="1" smtClean="0">
                <a:solidFill>
                  <a:schemeClr val="tx1"/>
                </a:solidFill>
                <a:latin typeface="+mn-lt"/>
                <a:ea typeface="+mn-ea"/>
                <a:cs typeface="+mn-cs"/>
              </a:rPr>
              <a:t>OneDrive</a:t>
            </a:r>
            <a:r>
              <a:rPr lang="en-GB" sz="1200" b="0" i="0" kern="1200" dirty="0" smtClean="0">
                <a:solidFill>
                  <a:schemeClr val="tx1"/>
                </a:solidFill>
                <a:latin typeface="+mn-lt"/>
                <a:ea typeface="+mn-ea"/>
                <a:cs typeface="+mn-cs"/>
              </a:rPr>
              <a:t> files in Windows 10 without taking up space on your PC.„</a:t>
            </a:r>
            <a:r>
              <a:rPr lang="hu-HU" sz="1200" b="0" i="0" kern="1200" dirty="0" smtClean="0">
                <a:solidFill>
                  <a:schemeClr val="tx1"/>
                </a:solidFill>
                <a:latin typeface="+mn-lt"/>
                <a:ea typeface="+mn-ea"/>
                <a:cs typeface="+mn-cs"/>
              </a:rPr>
              <a:t> </a:t>
            </a:r>
            <a:r>
              <a:rPr lang="en-GB" sz="1200" dirty="0" smtClean="0"/>
              <a:t>(Personal Cloud Storage – Microsoft </a:t>
            </a:r>
            <a:r>
              <a:rPr lang="en-GB" sz="1200" dirty="0" err="1" smtClean="0"/>
              <a:t>OneDrive</a:t>
            </a:r>
            <a:r>
              <a:rPr lang="en-GB" sz="1200" dirty="0" smtClean="0"/>
              <a:t>, 2020)</a:t>
            </a:r>
            <a:r>
              <a:rPr lang="hu-HU" sz="1200" dirty="0" smtClean="0"/>
              <a:t> </a:t>
            </a:r>
            <a:r>
              <a:rPr lang="en-GB" sz="1200" b="0" i="0" kern="1200" dirty="0" smtClean="0">
                <a:solidFill>
                  <a:schemeClr val="tx1"/>
                </a:solidFill>
                <a:latin typeface="+mn-lt"/>
                <a:ea typeface="+mn-ea"/>
                <a:cs typeface="+mn-cs"/>
              </a:rPr>
              <a:t>One Drive Basic is 5GB free but provides a number of different packages for home and business for £ 1.99 to £ 120 and 5GB to 1TB / person, depending on how many people can use it with a family of six, compared to Microsoft 365 Business Standard 300 users.</a:t>
            </a:r>
            <a:r>
              <a:rPr lang="hu-HU" sz="1200" b="0"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Office apps (Outlook, Word, Excel, and Po</a:t>
            </a:r>
            <a:r>
              <a:rPr lang="hu-HU" sz="1200" b="0" i="0" kern="1200" dirty="0" smtClean="0">
                <a:solidFill>
                  <a:schemeClr val="tx1"/>
                </a:solidFill>
                <a:latin typeface="+mn-lt"/>
                <a:ea typeface="+mn-ea"/>
                <a:cs typeface="+mn-cs"/>
              </a:rPr>
              <a:t>w</a:t>
            </a:r>
            <a:r>
              <a:rPr lang="en-GB" sz="1200" b="0" i="0" kern="1200" dirty="0" err="1" smtClean="0">
                <a:solidFill>
                  <a:schemeClr val="tx1"/>
                </a:solidFill>
                <a:latin typeface="+mn-lt"/>
                <a:ea typeface="+mn-ea"/>
                <a:cs typeface="+mn-cs"/>
              </a:rPr>
              <a:t>erPoint</a:t>
            </a:r>
            <a:r>
              <a:rPr lang="en-GB" sz="1200" b="0" i="0" kern="1200" dirty="0" smtClean="0">
                <a:solidFill>
                  <a:schemeClr val="tx1"/>
                </a:solidFill>
                <a:latin typeface="+mn-lt"/>
                <a:ea typeface="+mn-ea"/>
                <a:cs typeface="+mn-cs"/>
              </a:rPr>
              <a:t>) can only be used after purchasing certain packages, these packages include the 365 Family, 365 Personal and Business Standard.</a:t>
            </a:r>
          </a:p>
          <a:p>
            <a:endParaRPr lang="hu-HU" dirty="0" smtClean="0"/>
          </a:p>
          <a:p>
            <a:endParaRPr lang="hu-HU" dirty="0" smtClean="0"/>
          </a:p>
          <a:p>
            <a:endParaRPr lang="hu-HU" dirty="0" smtClean="0"/>
          </a:p>
        </p:txBody>
      </p:sp>
      <p:sp>
        <p:nvSpPr>
          <p:cNvPr id="4" name="Dia számának helye 3"/>
          <p:cNvSpPr>
            <a:spLocks noGrp="1"/>
          </p:cNvSpPr>
          <p:nvPr>
            <p:ph type="sldNum" sz="quarter" idx="10"/>
          </p:nvPr>
        </p:nvSpPr>
        <p:spPr/>
        <p:txBody>
          <a:bodyPr/>
          <a:lstStyle/>
          <a:p>
            <a:fld id="{75755249-4057-451B-8E0C-E36929798EE1}"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algn="just">
              <a:buFont typeface="Arial" pitchFamily="34" charset="0"/>
              <a:buNone/>
            </a:pPr>
            <a:r>
              <a:rPr lang="en-GB" dirty="0" smtClean="0"/>
              <a:t>Like Google One / Drive, </a:t>
            </a:r>
            <a:r>
              <a:rPr lang="en-GB" dirty="0" err="1" smtClean="0"/>
              <a:t>iCloud</a:t>
            </a:r>
            <a:r>
              <a:rPr lang="en-GB" dirty="0" smtClean="0"/>
              <a:t>, and Microsoft </a:t>
            </a:r>
            <a:r>
              <a:rPr lang="en-GB" dirty="0" err="1" smtClean="0"/>
              <a:t>OneDrive</a:t>
            </a:r>
            <a:r>
              <a:rPr lang="en-GB" dirty="0" smtClean="0"/>
              <a:t>, </a:t>
            </a:r>
            <a:r>
              <a:rPr lang="en-GB" dirty="0" err="1" smtClean="0"/>
              <a:t>Drobox</a:t>
            </a:r>
            <a:r>
              <a:rPr lang="en-GB" dirty="0" smtClean="0"/>
              <a:t> lets you automatically back up your files, folders, photos, and videos. </a:t>
            </a:r>
            <a:r>
              <a:rPr lang="en-GB" dirty="0" err="1" smtClean="0"/>
              <a:t>Dropbox</a:t>
            </a:r>
            <a:r>
              <a:rPr lang="en-GB" dirty="0" smtClean="0"/>
              <a:t> Basic provides 2GB of storage for free, but there is also the option to expand the storage for £ 7.99 2TB and £ 16.58 for 3TB. (</a:t>
            </a:r>
            <a:r>
              <a:rPr lang="en-GB" dirty="0" err="1" smtClean="0"/>
              <a:t>Durrant</a:t>
            </a:r>
            <a:r>
              <a:rPr lang="en-GB" dirty="0" smtClean="0"/>
              <a:t>, 2019). Available on Android and </a:t>
            </a:r>
            <a:r>
              <a:rPr lang="en-GB" dirty="0" err="1" smtClean="0"/>
              <a:t>iOS</a:t>
            </a:r>
            <a:r>
              <a:rPr lang="en-GB" dirty="0" smtClean="0"/>
              <a:t> devices, files are synced between devices. It is possible to recover files because </a:t>
            </a:r>
            <a:r>
              <a:rPr lang="en-GB" dirty="0" err="1" smtClean="0"/>
              <a:t>Dropbox</a:t>
            </a:r>
            <a:r>
              <a:rPr lang="en-GB" dirty="0" smtClean="0"/>
              <a:t> will keep a copy of the folder for 30 days if it is accidentally deleted. (</a:t>
            </a:r>
            <a:r>
              <a:rPr lang="en-GB" dirty="0" err="1" smtClean="0"/>
              <a:t>Dropbox</a:t>
            </a:r>
            <a:r>
              <a:rPr lang="en-GB" dirty="0" smtClean="0"/>
              <a:t> and storage, 2020)</a:t>
            </a:r>
            <a:endParaRPr lang="hu-HU" dirty="0" smtClean="0"/>
          </a:p>
          <a:p>
            <a:pPr algn="just">
              <a:buFont typeface="Arial" pitchFamily="34" charset="0"/>
              <a:buNone/>
            </a:pPr>
            <a:endParaRPr lang="hu-HU" dirty="0" smtClean="0"/>
          </a:p>
          <a:p>
            <a:pPr algn="l">
              <a:buFont typeface="Arial" pitchFamily="34" charset="0"/>
              <a:buNone/>
            </a:pPr>
            <a:endParaRPr lang="hu-HU" dirty="0" smtClean="0"/>
          </a:p>
          <a:p>
            <a:endParaRPr lang="en-GB" dirty="0"/>
          </a:p>
        </p:txBody>
      </p:sp>
      <p:sp>
        <p:nvSpPr>
          <p:cNvPr id="4" name="Dia számának helye 3"/>
          <p:cNvSpPr>
            <a:spLocks noGrp="1"/>
          </p:cNvSpPr>
          <p:nvPr>
            <p:ph type="sldNum" sz="quarter" idx="10"/>
          </p:nvPr>
        </p:nvSpPr>
        <p:spPr/>
        <p:txBody>
          <a:bodyPr/>
          <a:lstStyle/>
          <a:p>
            <a:fld id="{75755249-4057-451B-8E0C-E36929798EE1}"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algn="just"/>
            <a:r>
              <a:rPr lang="en-GB" dirty="0" err="1" smtClean="0"/>
              <a:t>SQLite</a:t>
            </a:r>
            <a:r>
              <a:rPr lang="en-GB" dirty="0" smtClean="0"/>
              <a:t> is a lightweight database, making it easy to use as embedded software with a variety of tools such as cell phones, televisions, and more. Read and write operations are very fast and load only the data you need. No installation and configuration required. Portable on all 32-bit and 64-bit operating systems, can be used in all programming languages without compatibility issues. Disadvantages of </a:t>
            </a:r>
            <a:r>
              <a:rPr lang="en-GB" dirty="0" err="1" smtClean="0"/>
              <a:t>SQLite</a:t>
            </a:r>
            <a:r>
              <a:rPr lang="en-GB" dirty="0" smtClean="0"/>
              <a:t> include handling low and medium traffic HTTP requests, the database size is limited to 2GB. It works well on low or medium traffic web sites, facilitating data transfer between systems, such as the sender collects the content in an </a:t>
            </a:r>
            <a:r>
              <a:rPr lang="en-GB" dirty="0" err="1" smtClean="0"/>
              <a:t>SQLite</a:t>
            </a:r>
            <a:r>
              <a:rPr lang="en-GB" dirty="0" smtClean="0"/>
              <a:t> database, passing it to the recipient who extracts the content using SQL as needed.</a:t>
            </a:r>
            <a:endParaRPr lang="hu-HU" dirty="0" smtClean="0"/>
          </a:p>
          <a:p>
            <a:endParaRPr lang="hu-HU" dirty="0" smtClean="0"/>
          </a:p>
          <a:p>
            <a:endParaRPr lang="hu-HU" dirty="0" smtClean="0"/>
          </a:p>
        </p:txBody>
      </p:sp>
      <p:sp>
        <p:nvSpPr>
          <p:cNvPr id="4" name="Dia számának helye 3"/>
          <p:cNvSpPr>
            <a:spLocks noGrp="1"/>
          </p:cNvSpPr>
          <p:nvPr>
            <p:ph type="sldNum" sz="quarter" idx="10"/>
          </p:nvPr>
        </p:nvSpPr>
        <p:spPr/>
        <p:txBody>
          <a:bodyPr/>
          <a:lstStyle/>
          <a:p>
            <a:fld id="{75755249-4057-451B-8E0C-E36929798EE1}"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algn="just"/>
            <a:r>
              <a:rPr lang="en-GB" dirty="0" smtClean="0"/>
              <a:t>It is widely used to store small amounts of data.</a:t>
            </a:r>
            <a:r>
              <a:rPr lang="hu-HU" dirty="0" smtClean="0"/>
              <a:t> </a:t>
            </a:r>
            <a:r>
              <a:rPr lang="en-GB" dirty="0" smtClean="0"/>
              <a:t>Property Lists are a key-value store that your application can use to save and retrieve persistent data.</a:t>
            </a:r>
            <a:r>
              <a:rPr lang="hu-HU" dirty="0" smtClean="0"/>
              <a:t> </a:t>
            </a:r>
            <a:r>
              <a:rPr lang="en-GB" dirty="0" smtClean="0"/>
              <a:t>The list of information properties is a file called </a:t>
            </a:r>
            <a:r>
              <a:rPr lang="en-GB" dirty="0" err="1" smtClean="0"/>
              <a:t>Info.plist</a:t>
            </a:r>
            <a:r>
              <a:rPr lang="en-GB" dirty="0" smtClean="0"/>
              <a:t>, which is included in every </a:t>
            </a:r>
            <a:r>
              <a:rPr lang="en-GB" dirty="0" err="1" smtClean="0"/>
              <a:t>iPhone</a:t>
            </a:r>
            <a:r>
              <a:rPr lang="en-GB" dirty="0" smtClean="0"/>
              <a:t> application project created by </a:t>
            </a:r>
            <a:r>
              <a:rPr lang="en-GB" dirty="0" err="1" smtClean="0"/>
              <a:t>Xcode</a:t>
            </a:r>
            <a:r>
              <a:rPr lang="en-GB" dirty="0" smtClean="0"/>
              <a:t>, this </a:t>
            </a:r>
            <a:r>
              <a:rPr lang="en-GB" dirty="0" err="1" smtClean="0"/>
              <a:t>plist</a:t>
            </a:r>
            <a:r>
              <a:rPr lang="en-GB" dirty="0" smtClean="0"/>
              <a:t> contains information about your </a:t>
            </a:r>
            <a:r>
              <a:rPr lang="en-GB" dirty="0" err="1" smtClean="0"/>
              <a:t>iOS</a:t>
            </a:r>
            <a:r>
              <a:rPr lang="en-GB" dirty="0" smtClean="0"/>
              <a:t> project.</a:t>
            </a:r>
            <a:r>
              <a:rPr lang="hu-HU" dirty="0" smtClean="0"/>
              <a:t> </a:t>
            </a:r>
            <a:r>
              <a:rPr lang="en-GB" dirty="0" smtClean="0"/>
              <a:t>It is a property list whose key-value pairs specify essential runtime-configuration information for the application.</a:t>
            </a:r>
            <a:r>
              <a:rPr lang="hu-HU" dirty="0" smtClean="0"/>
              <a:t> </a:t>
            </a:r>
            <a:r>
              <a:rPr lang="en-GB" dirty="0" smtClean="0"/>
              <a:t>The elements of the information property list are organized in a hierarchy in which each node is an entity such as an array, dictionary, string, or other scalar type. The two images show a list of values associated with the keys, shown in the table on the left</a:t>
            </a:r>
            <a:r>
              <a:rPr lang="hu-HU" dirty="0" smtClean="0"/>
              <a:t> </a:t>
            </a:r>
            <a:r>
              <a:rPr lang="en-GB" dirty="0" smtClean="0"/>
              <a:t>„a </a:t>
            </a:r>
            <a:r>
              <a:rPr lang="en-GB" dirty="0" smtClean="0"/>
              <a:t>property list file called </a:t>
            </a:r>
            <a:r>
              <a:rPr lang="en-GB" dirty="0" err="1" smtClean="0"/>
              <a:t>Fruit.plist</a:t>
            </a:r>
            <a:r>
              <a:rPr lang="en-GB" dirty="0" smtClean="0"/>
              <a:t>. It has a top-level array, with a few items of type String.” (</a:t>
            </a:r>
            <a:r>
              <a:rPr lang="en-GB" dirty="0" err="1" smtClean="0"/>
              <a:t>Vries</a:t>
            </a:r>
            <a:r>
              <a:rPr lang="en-GB" dirty="0" smtClean="0"/>
              <a:t>, 2018),</a:t>
            </a:r>
            <a:r>
              <a:rPr lang="hu-HU" dirty="0" smtClean="0"/>
              <a:t> </a:t>
            </a:r>
            <a:r>
              <a:rPr lang="en-GB" dirty="0" smtClean="0"/>
              <a:t>the right is penetrating the same file in XML format.</a:t>
            </a:r>
          </a:p>
          <a:p>
            <a:endParaRPr lang="hu-HU" dirty="0" smtClean="0"/>
          </a:p>
          <a:p>
            <a:endParaRPr lang="hu-HU" dirty="0" smtClean="0"/>
          </a:p>
          <a:p>
            <a:endParaRPr lang="hu-HU" dirty="0" smtClean="0"/>
          </a:p>
          <a:p>
            <a:endParaRPr lang="en-GB" dirty="0"/>
          </a:p>
        </p:txBody>
      </p:sp>
      <p:sp>
        <p:nvSpPr>
          <p:cNvPr id="4" name="Dia számának helye 3"/>
          <p:cNvSpPr>
            <a:spLocks noGrp="1"/>
          </p:cNvSpPr>
          <p:nvPr>
            <p:ph type="sldNum" sz="quarter" idx="10"/>
          </p:nvPr>
        </p:nvSpPr>
        <p:spPr/>
        <p:txBody>
          <a:bodyPr/>
          <a:lstStyle/>
          <a:p>
            <a:fld id="{75755249-4057-451B-8E0C-E36929798EE1}"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dirty="0" smtClean="0"/>
              <a:t>Core Data primarily helps with additional aspects of the application, manages its backup and undo functions, has permanent storage and keeps track of changes „The managed object context is the workhorse of a Core Data application. It manages a collection of managed objects.” (Jacobs, 2016) „The managed object context is the workhorse of a Core Data application. It manages a collection of managed objects.” (Jacobs, 2016) Core Data is a framework that you use to manage model layer objects in your application. Managed object model that describes the application data, so the managed object model loads the data model from the application bundle and compares it to the database schema. Core Data supports three business types, binary store, an in-memory store, and </a:t>
            </a:r>
            <a:r>
              <a:rPr lang="en-GB" dirty="0" err="1" smtClean="0"/>
              <a:t>SQLite</a:t>
            </a:r>
            <a:r>
              <a:rPr lang="en-GB" dirty="0" smtClean="0"/>
              <a:t> database store, which Core Data typically uses </a:t>
            </a:r>
            <a:r>
              <a:rPr lang="en-GB" dirty="0" err="1" smtClean="0"/>
              <a:t>SQLite</a:t>
            </a:r>
            <a:r>
              <a:rPr lang="en-GB" dirty="0" smtClean="0"/>
              <a:t> to store and retrieve structured data.</a:t>
            </a:r>
          </a:p>
          <a:p>
            <a:endParaRPr lang="en-GB" dirty="0" smtClean="0"/>
          </a:p>
          <a:p>
            <a:endParaRPr lang="en-GB" dirty="0" smtClean="0"/>
          </a:p>
        </p:txBody>
      </p:sp>
      <p:sp>
        <p:nvSpPr>
          <p:cNvPr id="4" name="Dia számának helye 3"/>
          <p:cNvSpPr>
            <a:spLocks noGrp="1"/>
          </p:cNvSpPr>
          <p:nvPr>
            <p:ph type="sldNum" sz="quarter" idx="10"/>
          </p:nvPr>
        </p:nvSpPr>
        <p:spPr/>
        <p:txBody>
          <a:bodyPr/>
          <a:lstStyle/>
          <a:p>
            <a:fld id="{75755249-4057-451B-8E0C-E36929798EE1}" type="slidenum">
              <a:rPr lang="en-GB" smtClean="0"/>
              <a:pPr/>
              <a:t>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bg>
      <p:bgRef idx="1002">
        <a:schemeClr val="bg2"/>
      </p:bgRef>
    </p:bg>
    <p:spTree>
      <p:nvGrpSpPr>
        <p:cNvPr id="1" name=""/>
        <p:cNvGrpSpPr/>
        <p:nvPr/>
      </p:nvGrpSpPr>
      <p:grpSpPr>
        <a:xfrm>
          <a:off x="0" y="0"/>
          <a:ext cx="0" cy="0"/>
          <a:chOff x="0" y="0"/>
          <a:chExt cx="0" cy="0"/>
        </a:xfrm>
      </p:grpSpPr>
      <p:sp>
        <p:nvSpPr>
          <p:cNvPr id="9" name="Cím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hu-HU" smtClean="0"/>
              <a:t>Mintacím szerkesztése</a:t>
            </a:r>
            <a:endParaRPr kumimoji="0" lang="en-US"/>
          </a:p>
        </p:txBody>
      </p:sp>
      <p:sp>
        <p:nvSpPr>
          <p:cNvPr id="17" name="Alcím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hu-HU" smtClean="0"/>
              <a:t>Alcím mintájának szerkesztése</a:t>
            </a:r>
            <a:endParaRPr kumimoji="0" lang="en-US"/>
          </a:p>
        </p:txBody>
      </p:sp>
      <p:sp>
        <p:nvSpPr>
          <p:cNvPr id="30" name="Dátum helye 29"/>
          <p:cNvSpPr>
            <a:spLocks noGrp="1"/>
          </p:cNvSpPr>
          <p:nvPr>
            <p:ph type="dt" sz="half" idx="10"/>
          </p:nvPr>
        </p:nvSpPr>
        <p:spPr/>
        <p:txBody>
          <a:bodyPr/>
          <a:lstStyle/>
          <a:p>
            <a:fld id="{113E50AC-203D-4D7F-AD34-12C7323BA3D5}" type="datetimeFigureOut">
              <a:rPr lang="en-US" smtClean="0"/>
              <a:pPr/>
              <a:t>5/7/2020</a:t>
            </a:fld>
            <a:endParaRPr lang="en-GB"/>
          </a:p>
        </p:txBody>
      </p:sp>
      <p:sp>
        <p:nvSpPr>
          <p:cNvPr id="19" name="Élőláb helye 18"/>
          <p:cNvSpPr>
            <a:spLocks noGrp="1"/>
          </p:cNvSpPr>
          <p:nvPr>
            <p:ph type="ftr" sz="quarter" idx="11"/>
          </p:nvPr>
        </p:nvSpPr>
        <p:spPr/>
        <p:txBody>
          <a:bodyPr/>
          <a:lstStyle/>
          <a:p>
            <a:endParaRPr lang="en-GB"/>
          </a:p>
        </p:txBody>
      </p:sp>
      <p:sp>
        <p:nvSpPr>
          <p:cNvPr id="27" name="Dia számának helye 26"/>
          <p:cNvSpPr>
            <a:spLocks noGrp="1"/>
          </p:cNvSpPr>
          <p:nvPr>
            <p:ph type="sldNum" sz="quarter" idx="12"/>
          </p:nvPr>
        </p:nvSpPr>
        <p:spPr/>
        <p:txBody>
          <a:bodyPr/>
          <a:lstStyle/>
          <a:p>
            <a:fld id="{303B617C-28BD-4C82-B479-D03CE02EFF26}"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smtClean="0"/>
              <a:t>Mintacím szerkesztése</a:t>
            </a:r>
            <a:endParaRPr kumimoji="0" lang="en-US"/>
          </a:p>
        </p:txBody>
      </p:sp>
      <p:sp>
        <p:nvSpPr>
          <p:cNvPr id="3" name="Függőleges szöveg helye 2"/>
          <p:cNvSpPr>
            <a:spLocks noGrp="1"/>
          </p:cNvSpPr>
          <p:nvPr>
            <p:ph type="body" orient="vert" idx="1"/>
          </p:nvPr>
        </p:nvSpPr>
        <p:spPr/>
        <p:txBody>
          <a:bodyPr vert="eaVert"/>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4" name="Dátum helye 3"/>
          <p:cNvSpPr>
            <a:spLocks noGrp="1"/>
          </p:cNvSpPr>
          <p:nvPr>
            <p:ph type="dt" sz="half" idx="10"/>
          </p:nvPr>
        </p:nvSpPr>
        <p:spPr/>
        <p:txBody>
          <a:bodyPr/>
          <a:lstStyle/>
          <a:p>
            <a:fld id="{113E50AC-203D-4D7F-AD34-12C7323BA3D5}" type="datetimeFigureOut">
              <a:rPr lang="en-US" smtClean="0"/>
              <a:pPr/>
              <a:t>5/7/2020</a:t>
            </a:fld>
            <a:endParaRPr lang="en-GB"/>
          </a:p>
        </p:txBody>
      </p:sp>
      <p:sp>
        <p:nvSpPr>
          <p:cNvPr id="5" name="Élőláb helye 4"/>
          <p:cNvSpPr>
            <a:spLocks noGrp="1"/>
          </p:cNvSpPr>
          <p:nvPr>
            <p:ph type="ftr" sz="quarter" idx="11"/>
          </p:nvPr>
        </p:nvSpPr>
        <p:spPr/>
        <p:txBody>
          <a:bodyPr/>
          <a:lstStyle/>
          <a:p>
            <a:endParaRPr lang="en-GB"/>
          </a:p>
        </p:txBody>
      </p:sp>
      <p:sp>
        <p:nvSpPr>
          <p:cNvPr id="6" name="Dia számának helye 5"/>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914401"/>
            <a:ext cx="2057400" cy="5211763"/>
          </a:xfrm>
        </p:spPr>
        <p:txBody>
          <a:bodyPr vert="eaVert"/>
          <a:lstStyle/>
          <a:p>
            <a:r>
              <a:rPr kumimoji="0" lang="hu-HU" smtClean="0"/>
              <a:t>Mintacím szerkesztése</a:t>
            </a:r>
            <a:endParaRPr kumimoji="0" lang="en-US"/>
          </a:p>
        </p:txBody>
      </p:sp>
      <p:sp>
        <p:nvSpPr>
          <p:cNvPr id="3" name="Függőleges szöveg helye 2"/>
          <p:cNvSpPr>
            <a:spLocks noGrp="1"/>
          </p:cNvSpPr>
          <p:nvPr>
            <p:ph type="body" orient="vert" idx="1"/>
          </p:nvPr>
        </p:nvSpPr>
        <p:spPr>
          <a:xfrm>
            <a:off x="457200" y="914401"/>
            <a:ext cx="6019800" cy="5211763"/>
          </a:xfrm>
        </p:spPr>
        <p:txBody>
          <a:bodyPr vert="eaVert"/>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4" name="Dátum helye 3"/>
          <p:cNvSpPr>
            <a:spLocks noGrp="1"/>
          </p:cNvSpPr>
          <p:nvPr>
            <p:ph type="dt" sz="half" idx="10"/>
          </p:nvPr>
        </p:nvSpPr>
        <p:spPr/>
        <p:txBody>
          <a:bodyPr/>
          <a:lstStyle/>
          <a:p>
            <a:fld id="{113E50AC-203D-4D7F-AD34-12C7323BA3D5}" type="datetimeFigureOut">
              <a:rPr lang="en-US" smtClean="0"/>
              <a:pPr/>
              <a:t>5/7/2020</a:t>
            </a:fld>
            <a:endParaRPr lang="en-GB"/>
          </a:p>
        </p:txBody>
      </p:sp>
      <p:sp>
        <p:nvSpPr>
          <p:cNvPr id="5" name="Élőláb helye 4"/>
          <p:cNvSpPr>
            <a:spLocks noGrp="1"/>
          </p:cNvSpPr>
          <p:nvPr>
            <p:ph type="ftr" sz="quarter" idx="11"/>
          </p:nvPr>
        </p:nvSpPr>
        <p:spPr/>
        <p:txBody>
          <a:bodyPr/>
          <a:lstStyle/>
          <a:p>
            <a:endParaRPr lang="en-GB"/>
          </a:p>
        </p:txBody>
      </p:sp>
      <p:sp>
        <p:nvSpPr>
          <p:cNvPr id="6" name="Dia számának helye 5"/>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smtClean="0"/>
              <a:t>Mintacím szerkesztése</a:t>
            </a:r>
            <a:endParaRPr kumimoji="0" lang="en-US"/>
          </a:p>
        </p:txBody>
      </p:sp>
      <p:sp>
        <p:nvSpPr>
          <p:cNvPr id="3" name="Tartalom helye 2"/>
          <p:cNvSpPr>
            <a:spLocks noGrp="1"/>
          </p:cNvSpPr>
          <p:nvPr>
            <p:ph idx="1"/>
          </p:nvPr>
        </p:nvSpPr>
        <p:spPr/>
        <p:txBody>
          <a:body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4" name="Dátum helye 3"/>
          <p:cNvSpPr>
            <a:spLocks noGrp="1"/>
          </p:cNvSpPr>
          <p:nvPr>
            <p:ph type="dt" sz="half" idx="10"/>
          </p:nvPr>
        </p:nvSpPr>
        <p:spPr/>
        <p:txBody>
          <a:bodyPr/>
          <a:lstStyle/>
          <a:p>
            <a:fld id="{113E50AC-203D-4D7F-AD34-12C7323BA3D5}" type="datetimeFigureOut">
              <a:rPr lang="en-US" smtClean="0"/>
              <a:pPr/>
              <a:t>5/7/2020</a:t>
            </a:fld>
            <a:endParaRPr lang="en-GB"/>
          </a:p>
        </p:txBody>
      </p:sp>
      <p:sp>
        <p:nvSpPr>
          <p:cNvPr id="5" name="Élőláb helye 4"/>
          <p:cNvSpPr>
            <a:spLocks noGrp="1"/>
          </p:cNvSpPr>
          <p:nvPr>
            <p:ph type="ftr" sz="quarter" idx="11"/>
          </p:nvPr>
        </p:nvSpPr>
        <p:spPr/>
        <p:txBody>
          <a:bodyPr/>
          <a:lstStyle/>
          <a:p>
            <a:endParaRPr lang="en-GB"/>
          </a:p>
        </p:txBody>
      </p:sp>
      <p:sp>
        <p:nvSpPr>
          <p:cNvPr id="6" name="Dia számának helye 5"/>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bg>
      <p:bgRef idx="1002">
        <a:schemeClr val="bg2"/>
      </p:bgRef>
    </p:bg>
    <p:spTree>
      <p:nvGrpSpPr>
        <p:cNvPr id="1" name=""/>
        <p:cNvGrpSpPr/>
        <p:nvPr/>
      </p:nvGrpSpPr>
      <p:grpSpPr>
        <a:xfrm>
          <a:off x="0" y="0"/>
          <a:ext cx="0" cy="0"/>
          <a:chOff x="0" y="0"/>
          <a:chExt cx="0" cy="0"/>
        </a:xfrm>
      </p:grpSpPr>
      <p:sp>
        <p:nvSpPr>
          <p:cNvPr id="2" name="Cím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hu-HU" smtClean="0"/>
              <a:t>Mintacím szerkesztése</a:t>
            </a:r>
            <a:endParaRPr kumimoji="0" lang="en-US"/>
          </a:p>
        </p:txBody>
      </p:sp>
      <p:sp>
        <p:nvSpPr>
          <p:cNvPr id="3" name="Szöveg hely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hu-HU" smtClean="0"/>
              <a:t>Mintaszöveg szerkesztése</a:t>
            </a:r>
          </a:p>
        </p:txBody>
      </p:sp>
      <p:sp>
        <p:nvSpPr>
          <p:cNvPr id="4" name="Dátum helye 3"/>
          <p:cNvSpPr>
            <a:spLocks noGrp="1"/>
          </p:cNvSpPr>
          <p:nvPr>
            <p:ph type="dt" sz="half" idx="10"/>
          </p:nvPr>
        </p:nvSpPr>
        <p:spPr/>
        <p:txBody>
          <a:bodyPr/>
          <a:lstStyle/>
          <a:p>
            <a:fld id="{113E50AC-203D-4D7F-AD34-12C7323BA3D5}" type="datetimeFigureOut">
              <a:rPr lang="en-US" smtClean="0"/>
              <a:pPr/>
              <a:t>5/7/2020</a:t>
            </a:fld>
            <a:endParaRPr lang="en-GB"/>
          </a:p>
        </p:txBody>
      </p:sp>
      <p:sp>
        <p:nvSpPr>
          <p:cNvPr id="5" name="Élőláb helye 4"/>
          <p:cNvSpPr>
            <a:spLocks noGrp="1"/>
          </p:cNvSpPr>
          <p:nvPr>
            <p:ph type="ftr" sz="quarter" idx="11"/>
          </p:nvPr>
        </p:nvSpPr>
        <p:spPr/>
        <p:txBody>
          <a:bodyPr/>
          <a:lstStyle/>
          <a:p>
            <a:endParaRPr lang="en-GB"/>
          </a:p>
        </p:txBody>
      </p:sp>
      <p:sp>
        <p:nvSpPr>
          <p:cNvPr id="6" name="Dia számának helye 5"/>
          <p:cNvSpPr>
            <a:spLocks noGrp="1"/>
          </p:cNvSpPr>
          <p:nvPr>
            <p:ph type="sldNum" sz="quarter" idx="12"/>
          </p:nvPr>
        </p:nvSpPr>
        <p:spPr/>
        <p:txBody>
          <a:bodyPr/>
          <a:lstStyle/>
          <a:p>
            <a:fld id="{303B617C-28BD-4C82-B479-D03CE02EFF26}"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a:xfrm>
            <a:off x="457200" y="704088"/>
            <a:ext cx="8229600" cy="1143000"/>
          </a:xfrm>
        </p:spPr>
        <p:txBody>
          <a:bodyPr/>
          <a:lstStyle/>
          <a:p>
            <a:r>
              <a:rPr kumimoji="0" lang="hu-HU" smtClean="0"/>
              <a:t>Mintacím szerkesztése</a:t>
            </a:r>
            <a:endParaRPr kumimoji="0" lang="en-US"/>
          </a:p>
        </p:txBody>
      </p:sp>
      <p:sp>
        <p:nvSpPr>
          <p:cNvPr id="3" name="Tartalom helye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4" name="Tartalom helye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5" name="Dátum helye 4"/>
          <p:cNvSpPr>
            <a:spLocks noGrp="1"/>
          </p:cNvSpPr>
          <p:nvPr>
            <p:ph type="dt" sz="half" idx="10"/>
          </p:nvPr>
        </p:nvSpPr>
        <p:spPr/>
        <p:txBody>
          <a:bodyPr/>
          <a:lstStyle/>
          <a:p>
            <a:fld id="{113E50AC-203D-4D7F-AD34-12C7323BA3D5}" type="datetimeFigureOut">
              <a:rPr lang="en-US" smtClean="0"/>
              <a:pPr/>
              <a:t>5/7/2020</a:t>
            </a:fld>
            <a:endParaRPr lang="en-GB"/>
          </a:p>
        </p:txBody>
      </p:sp>
      <p:sp>
        <p:nvSpPr>
          <p:cNvPr id="6" name="Élőláb helye 5"/>
          <p:cNvSpPr>
            <a:spLocks noGrp="1"/>
          </p:cNvSpPr>
          <p:nvPr>
            <p:ph type="ftr" sz="quarter" idx="11"/>
          </p:nvPr>
        </p:nvSpPr>
        <p:spPr/>
        <p:txBody>
          <a:bodyPr/>
          <a:lstStyle/>
          <a:p>
            <a:endParaRPr lang="en-GB"/>
          </a:p>
        </p:txBody>
      </p:sp>
      <p:sp>
        <p:nvSpPr>
          <p:cNvPr id="7" name="Dia számának helye 6"/>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457200" y="704088"/>
            <a:ext cx="8229600" cy="1143000"/>
          </a:xfrm>
        </p:spPr>
        <p:txBody>
          <a:bodyPr tIns="45720" anchor="b"/>
          <a:lstStyle>
            <a:lvl1pPr>
              <a:defRPr/>
            </a:lvl1pPr>
          </a:lstStyle>
          <a:p>
            <a:r>
              <a:rPr kumimoji="0" lang="hu-HU" smtClean="0"/>
              <a:t>Mintacím szerkesztése</a:t>
            </a:r>
            <a:endParaRPr kumimoji="0" lang="en-US"/>
          </a:p>
        </p:txBody>
      </p:sp>
      <p:sp>
        <p:nvSpPr>
          <p:cNvPr id="3" name="Szöveg hely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hu-HU" smtClean="0"/>
              <a:t>Mintaszöveg szerkesztése</a:t>
            </a:r>
          </a:p>
        </p:txBody>
      </p:sp>
      <p:sp>
        <p:nvSpPr>
          <p:cNvPr id="4" name="Szöveg hely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hu-HU" smtClean="0"/>
              <a:t>Mintaszöveg szerkesztése</a:t>
            </a:r>
          </a:p>
        </p:txBody>
      </p:sp>
      <p:sp>
        <p:nvSpPr>
          <p:cNvPr id="5" name="Tartalom helye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6" name="Tartalom helye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7" name="Dátum helye 6"/>
          <p:cNvSpPr>
            <a:spLocks noGrp="1"/>
          </p:cNvSpPr>
          <p:nvPr>
            <p:ph type="dt" sz="half" idx="10"/>
          </p:nvPr>
        </p:nvSpPr>
        <p:spPr/>
        <p:txBody>
          <a:bodyPr/>
          <a:lstStyle/>
          <a:p>
            <a:fld id="{113E50AC-203D-4D7F-AD34-12C7323BA3D5}" type="datetimeFigureOut">
              <a:rPr lang="en-US" smtClean="0"/>
              <a:pPr/>
              <a:t>5/7/2020</a:t>
            </a:fld>
            <a:endParaRPr lang="en-GB"/>
          </a:p>
        </p:txBody>
      </p:sp>
      <p:sp>
        <p:nvSpPr>
          <p:cNvPr id="8" name="Élőláb helye 7"/>
          <p:cNvSpPr>
            <a:spLocks noGrp="1"/>
          </p:cNvSpPr>
          <p:nvPr>
            <p:ph type="ftr" sz="quarter" idx="11"/>
          </p:nvPr>
        </p:nvSpPr>
        <p:spPr/>
        <p:txBody>
          <a:bodyPr/>
          <a:lstStyle/>
          <a:p>
            <a:endParaRPr lang="en-GB"/>
          </a:p>
        </p:txBody>
      </p:sp>
      <p:sp>
        <p:nvSpPr>
          <p:cNvPr id="9" name="Dia számának helye 8"/>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hu-HU" smtClean="0"/>
              <a:t>Mintacím szerkesztése</a:t>
            </a:r>
            <a:endParaRPr kumimoji="0" lang="en-US"/>
          </a:p>
        </p:txBody>
      </p:sp>
      <p:sp>
        <p:nvSpPr>
          <p:cNvPr id="3" name="Dátum helye 2"/>
          <p:cNvSpPr>
            <a:spLocks noGrp="1"/>
          </p:cNvSpPr>
          <p:nvPr>
            <p:ph type="dt" sz="half" idx="10"/>
          </p:nvPr>
        </p:nvSpPr>
        <p:spPr/>
        <p:txBody>
          <a:bodyPr/>
          <a:lstStyle/>
          <a:p>
            <a:fld id="{113E50AC-203D-4D7F-AD34-12C7323BA3D5}" type="datetimeFigureOut">
              <a:rPr lang="en-US" smtClean="0"/>
              <a:pPr/>
              <a:t>5/7/2020</a:t>
            </a:fld>
            <a:endParaRPr lang="en-GB"/>
          </a:p>
        </p:txBody>
      </p:sp>
      <p:sp>
        <p:nvSpPr>
          <p:cNvPr id="4" name="Élőláb helye 3"/>
          <p:cNvSpPr>
            <a:spLocks noGrp="1"/>
          </p:cNvSpPr>
          <p:nvPr>
            <p:ph type="ftr" sz="quarter" idx="11"/>
          </p:nvPr>
        </p:nvSpPr>
        <p:spPr/>
        <p:txBody>
          <a:bodyPr/>
          <a:lstStyle/>
          <a:p>
            <a:endParaRPr lang="en-GB"/>
          </a:p>
        </p:txBody>
      </p:sp>
      <p:sp>
        <p:nvSpPr>
          <p:cNvPr id="5" name="Dia számának helye 4"/>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113E50AC-203D-4D7F-AD34-12C7323BA3D5}" type="datetimeFigureOut">
              <a:rPr lang="en-US" smtClean="0"/>
              <a:pPr/>
              <a:t>5/7/2020</a:t>
            </a:fld>
            <a:endParaRPr lang="en-GB"/>
          </a:p>
        </p:txBody>
      </p:sp>
      <p:sp>
        <p:nvSpPr>
          <p:cNvPr id="3" name="Élőláb helye 2"/>
          <p:cNvSpPr>
            <a:spLocks noGrp="1"/>
          </p:cNvSpPr>
          <p:nvPr>
            <p:ph type="ftr" sz="quarter" idx="11"/>
          </p:nvPr>
        </p:nvSpPr>
        <p:spPr/>
        <p:txBody>
          <a:bodyPr/>
          <a:lstStyle/>
          <a:p>
            <a:endParaRPr lang="en-GB"/>
          </a:p>
        </p:txBody>
      </p:sp>
      <p:sp>
        <p:nvSpPr>
          <p:cNvPr id="4" name="Dia számának helye 3"/>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hu-HU" smtClean="0"/>
              <a:t>Mintacím szerkesztése</a:t>
            </a:r>
            <a:endParaRPr kumimoji="0" lang="en-US"/>
          </a:p>
        </p:txBody>
      </p:sp>
      <p:sp>
        <p:nvSpPr>
          <p:cNvPr id="3" name="Szöveg hely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hu-HU" smtClean="0"/>
              <a:t>Mintaszöveg szerkesztése</a:t>
            </a:r>
          </a:p>
        </p:txBody>
      </p:sp>
      <p:sp>
        <p:nvSpPr>
          <p:cNvPr id="4" name="Tartalom helye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hu-HU" smtClean="0"/>
              <a:t>Mintaszöveg szerkesztése</a:t>
            </a:r>
          </a:p>
          <a:p>
            <a:pPr lvl="1" eaLnBrk="1" latinLnBrk="0" hangingPunct="1"/>
            <a:r>
              <a:rPr lang="hu-HU" smtClean="0"/>
              <a:t>Második szint</a:t>
            </a:r>
          </a:p>
          <a:p>
            <a:pPr lvl="2" eaLnBrk="1" latinLnBrk="0" hangingPunct="1"/>
            <a:r>
              <a:rPr lang="hu-HU" smtClean="0"/>
              <a:t>Harmadik szint</a:t>
            </a:r>
          </a:p>
          <a:p>
            <a:pPr lvl="3" eaLnBrk="1" latinLnBrk="0" hangingPunct="1"/>
            <a:r>
              <a:rPr lang="hu-HU" smtClean="0"/>
              <a:t>Negyedik szint</a:t>
            </a:r>
          </a:p>
          <a:p>
            <a:pPr lvl="4" eaLnBrk="1" latinLnBrk="0" hangingPunct="1"/>
            <a:r>
              <a:rPr lang="hu-HU" smtClean="0"/>
              <a:t>Ötödik szint</a:t>
            </a:r>
            <a:endParaRPr kumimoji="0" lang="en-US"/>
          </a:p>
        </p:txBody>
      </p:sp>
      <p:sp>
        <p:nvSpPr>
          <p:cNvPr id="5" name="Dátum helye 4"/>
          <p:cNvSpPr>
            <a:spLocks noGrp="1"/>
          </p:cNvSpPr>
          <p:nvPr>
            <p:ph type="dt" sz="half" idx="10"/>
          </p:nvPr>
        </p:nvSpPr>
        <p:spPr/>
        <p:txBody>
          <a:bodyPr/>
          <a:lstStyle/>
          <a:p>
            <a:fld id="{113E50AC-203D-4D7F-AD34-12C7323BA3D5}" type="datetimeFigureOut">
              <a:rPr lang="en-US" smtClean="0"/>
              <a:pPr/>
              <a:t>5/7/2020</a:t>
            </a:fld>
            <a:endParaRPr lang="en-GB"/>
          </a:p>
        </p:txBody>
      </p:sp>
      <p:sp>
        <p:nvSpPr>
          <p:cNvPr id="6" name="Élőláb helye 5"/>
          <p:cNvSpPr>
            <a:spLocks noGrp="1"/>
          </p:cNvSpPr>
          <p:nvPr>
            <p:ph type="ftr" sz="quarter" idx="11"/>
          </p:nvPr>
        </p:nvSpPr>
        <p:spPr/>
        <p:txBody>
          <a:bodyPr/>
          <a:lstStyle/>
          <a:p>
            <a:endParaRPr lang="en-GB"/>
          </a:p>
        </p:txBody>
      </p:sp>
      <p:sp>
        <p:nvSpPr>
          <p:cNvPr id="7" name="Dia számának helye 6"/>
          <p:cNvSpPr>
            <a:spLocks noGrp="1"/>
          </p:cNvSpPr>
          <p:nvPr>
            <p:ph type="sldNum" sz="quarter" idx="12"/>
          </p:nvPr>
        </p:nvSpPr>
        <p:spPr/>
        <p:txBody>
          <a:bodyPr/>
          <a:lstStyle/>
          <a:p>
            <a:fld id="{303B617C-28BD-4C82-B479-D03CE02EFF26}"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Kép képaláírással">
    <p:spTree>
      <p:nvGrpSpPr>
        <p:cNvPr id="1" name=""/>
        <p:cNvGrpSpPr/>
        <p:nvPr/>
      </p:nvGrpSpPr>
      <p:grpSpPr>
        <a:xfrm>
          <a:off x="0" y="0"/>
          <a:ext cx="0" cy="0"/>
          <a:chOff x="0" y="0"/>
          <a:chExt cx="0" cy="0"/>
        </a:xfrm>
      </p:grpSpPr>
      <p:sp>
        <p:nvSpPr>
          <p:cNvPr id="9" name="Egy sarkán kerekítve levágott téglalap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Derékszögű háromszög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Cím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hu-HU" smtClean="0"/>
              <a:t>Mintacím szerkesztése</a:t>
            </a:r>
            <a:endParaRPr kumimoji="0" lang="en-US"/>
          </a:p>
        </p:txBody>
      </p:sp>
      <p:sp>
        <p:nvSpPr>
          <p:cNvPr id="4" name="Szöveg hely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hu-HU" smtClean="0"/>
              <a:t>Mintaszöveg szerkesztése</a:t>
            </a:r>
          </a:p>
        </p:txBody>
      </p:sp>
      <p:sp>
        <p:nvSpPr>
          <p:cNvPr id="5" name="Dátum helye 4"/>
          <p:cNvSpPr>
            <a:spLocks noGrp="1"/>
          </p:cNvSpPr>
          <p:nvPr>
            <p:ph type="dt" sz="half" idx="10"/>
          </p:nvPr>
        </p:nvSpPr>
        <p:spPr/>
        <p:txBody>
          <a:bodyPr/>
          <a:lstStyle/>
          <a:p>
            <a:fld id="{113E50AC-203D-4D7F-AD34-12C7323BA3D5}" type="datetimeFigureOut">
              <a:rPr lang="en-US" smtClean="0"/>
              <a:pPr/>
              <a:t>5/7/2020</a:t>
            </a:fld>
            <a:endParaRPr lang="en-GB"/>
          </a:p>
        </p:txBody>
      </p:sp>
      <p:sp>
        <p:nvSpPr>
          <p:cNvPr id="6" name="Élőláb helye 5"/>
          <p:cNvSpPr>
            <a:spLocks noGrp="1"/>
          </p:cNvSpPr>
          <p:nvPr>
            <p:ph type="ftr" sz="quarter" idx="11"/>
          </p:nvPr>
        </p:nvSpPr>
        <p:spPr/>
        <p:txBody>
          <a:bodyPr/>
          <a:lstStyle/>
          <a:p>
            <a:endParaRPr lang="en-GB"/>
          </a:p>
        </p:txBody>
      </p:sp>
      <p:sp>
        <p:nvSpPr>
          <p:cNvPr id="7" name="Dia számának helye 6"/>
          <p:cNvSpPr>
            <a:spLocks noGrp="1"/>
          </p:cNvSpPr>
          <p:nvPr>
            <p:ph type="sldNum" sz="quarter" idx="12"/>
          </p:nvPr>
        </p:nvSpPr>
        <p:spPr>
          <a:xfrm>
            <a:off x="8077200" y="6356350"/>
            <a:ext cx="609600" cy="365125"/>
          </a:xfrm>
        </p:spPr>
        <p:txBody>
          <a:bodyPr/>
          <a:lstStyle/>
          <a:p>
            <a:fld id="{303B617C-28BD-4C82-B479-D03CE02EFF26}" type="slidenum">
              <a:rPr lang="en-GB" smtClean="0"/>
              <a:pPr/>
              <a:t>‹#›</a:t>
            </a:fld>
            <a:endParaRPr lang="en-GB"/>
          </a:p>
        </p:txBody>
      </p:sp>
      <p:sp>
        <p:nvSpPr>
          <p:cNvPr id="3" name="Kép hely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hu-HU" smtClean="0"/>
              <a:t>Kép beszúrásához kattintson az ikonra</a:t>
            </a:r>
            <a:endParaRPr kumimoji="0" lang="en-US" dirty="0"/>
          </a:p>
        </p:txBody>
      </p:sp>
      <p:sp>
        <p:nvSpPr>
          <p:cNvPr id="10" name="Szabadkézi sokszög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Szabadkézi sokszög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Szabadkézi sokszög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Szabadkézi sokszög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Cím hely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hu-HU" smtClean="0"/>
              <a:t>Mintacím szerkesztése</a:t>
            </a:r>
            <a:endParaRPr kumimoji="0" lang="en-US"/>
          </a:p>
        </p:txBody>
      </p:sp>
      <p:sp>
        <p:nvSpPr>
          <p:cNvPr id="30" name="Szöveg hely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hu-HU" smtClean="0"/>
              <a:t>Mintaszöveg szerkesztése</a:t>
            </a:r>
          </a:p>
          <a:p>
            <a:pPr lvl="1" eaLnBrk="1" latinLnBrk="0" hangingPunct="1"/>
            <a:r>
              <a:rPr kumimoji="0" lang="hu-HU" smtClean="0"/>
              <a:t>Második szint</a:t>
            </a:r>
          </a:p>
          <a:p>
            <a:pPr lvl="2" eaLnBrk="1" latinLnBrk="0" hangingPunct="1"/>
            <a:r>
              <a:rPr kumimoji="0" lang="hu-HU" smtClean="0"/>
              <a:t>Harmadik szint</a:t>
            </a:r>
          </a:p>
          <a:p>
            <a:pPr lvl="3" eaLnBrk="1" latinLnBrk="0" hangingPunct="1"/>
            <a:r>
              <a:rPr kumimoji="0" lang="hu-HU" smtClean="0"/>
              <a:t>Negyedik szint</a:t>
            </a:r>
          </a:p>
          <a:p>
            <a:pPr lvl="4" eaLnBrk="1" latinLnBrk="0" hangingPunct="1"/>
            <a:r>
              <a:rPr kumimoji="0" lang="hu-HU" smtClean="0"/>
              <a:t>Ötödik szint</a:t>
            </a:r>
            <a:endParaRPr kumimoji="0" lang="en-US"/>
          </a:p>
        </p:txBody>
      </p:sp>
      <p:sp>
        <p:nvSpPr>
          <p:cNvPr id="10" name="Dátum hely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13E50AC-203D-4D7F-AD34-12C7323BA3D5}" type="datetimeFigureOut">
              <a:rPr lang="en-US" smtClean="0"/>
              <a:pPr/>
              <a:t>5/7/2020</a:t>
            </a:fld>
            <a:endParaRPr lang="en-GB"/>
          </a:p>
        </p:txBody>
      </p:sp>
      <p:sp>
        <p:nvSpPr>
          <p:cNvPr id="22" name="Élőláb hely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a:p>
        </p:txBody>
      </p:sp>
      <p:sp>
        <p:nvSpPr>
          <p:cNvPr id="18" name="Dia számának hely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03B617C-28BD-4C82-B479-D03CE02EFF26}" type="slidenum">
              <a:rPr lang="en-GB" smtClean="0"/>
              <a:pPr/>
              <a:t>‹#›</a:t>
            </a:fld>
            <a:endParaRPr lang="en-GB"/>
          </a:p>
        </p:txBody>
      </p:sp>
      <p:grpSp>
        <p:nvGrpSpPr>
          <p:cNvPr id="2" name="Csoportba foglalás 1"/>
          <p:cNvGrpSpPr/>
          <p:nvPr/>
        </p:nvGrpSpPr>
        <p:grpSpPr>
          <a:xfrm>
            <a:off x="-19017" y="202408"/>
            <a:ext cx="9180548" cy="649224"/>
            <a:chOff x="-19045" y="216550"/>
            <a:chExt cx="9180548" cy="649224"/>
          </a:xfrm>
        </p:grpSpPr>
        <p:sp>
          <p:nvSpPr>
            <p:cNvPr id="12" name="Szabadkézi sokszög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Szabadkézi sokszög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en-GB" sz="4000" dirty="0" smtClean="0"/>
              <a:t>Data Storage Options for </a:t>
            </a:r>
            <a:r>
              <a:rPr lang="en-GB" sz="4000" dirty="0" err="1" smtClean="0"/>
              <a:t>iOS</a:t>
            </a:r>
            <a:endParaRPr lang="en-GB" sz="4000" dirty="0"/>
          </a:p>
        </p:txBody>
      </p:sp>
      <p:sp>
        <p:nvSpPr>
          <p:cNvPr id="3" name="Alcím 2"/>
          <p:cNvSpPr>
            <a:spLocks noGrp="1"/>
          </p:cNvSpPr>
          <p:nvPr>
            <p:ph type="subTitle" idx="1"/>
          </p:nvPr>
        </p:nvSpPr>
        <p:spPr>
          <a:xfrm>
            <a:off x="533400" y="1428736"/>
            <a:ext cx="7854696" cy="4929222"/>
          </a:xfrm>
        </p:spPr>
        <p:txBody>
          <a:bodyPr>
            <a:normAutofit fontScale="77500" lnSpcReduction="20000"/>
          </a:bodyPr>
          <a:lstStyle/>
          <a:p>
            <a:pPr algn="l">
              <a:buFont typeface="Arial" pitchFamily="34" charset="0"/>
              <a:buChar char="•"/>
            </a:pPr>
            <a:endParaRPr lang="hu-HU" dirty="0" smtClean="0"/>
          </a:p>
          <a:p>
            <a:pPr algn="l">
              <a:buFont typeface="Arial" pitchFamily="34" charset="0"/>
              <a:buChar char="•"/>
            </a:pPr>
            <a:r>
              <a:rPr lang="hu-HU" dirty="0" err="1" smtClean="0"/>
              <a:t>Cloud</a:t>
            </a:r>
            <a:endParaRPr lang="hu-HU" dirty="0" smtClean="0"/>
          </a:p>
          <a:p>
            <a:pPr lvl="1" algn="l">
              <a:buFont typeface="Arial" pitchFamily="34" charset="0"/>
              <a:buChar char="•"/>
            </a:pPr>
            <a:r>
              <a:rPr lang="en-GB" dirty="0" smtClean="0"/>
              <a:t>Google One/Drive</a:t>
            </a:r>
          </a:p>
          <a:p>
            <a:pPr lvl="1" algn="l">
              <a:buFont typeface="Arial" pitchFamily="34" charset="0"/>
              <a:buChar char="•"/>
            </a:pPr>
            <a:r>
              <a:rPr lang="en-GB" dirty="0" err="1" smtClean="0"/>
              <a:t>iCloud</a:t>
            </a:r>
            <a:endParaRPr lang="en-GB" dirty="0" smtClean="0"/>
          </a:p>
          <a:p>
            <a:pPr lvl="1" algn="l">
              <a:buFont typeface="Arial" pitchFamily="34" charset="0"/>
              <a:buChar char="•"/>
            </a:pPr>
            <a:r>
              <a:rPr lang="en-GB" dirty="0" smtClean="0"/>
              <a:t>Microsoft </a:t>
            </a:r>
            <a:r>
              <a:rPr lang="en-GB" dirty="0" err="1" smtClean="0"/>
              <a:t>OneDrive</a:t>
            </a:r>
            <a:endParaRPr lang="en-GB" dirty="0" smtClean="0"/>
          </a:p>
          <a:p>
            <a:pPr lvl="1" algn="l">
              <a:buFont typeface="Arial" pitchFamily="34" charset="0"/>
              <a:buChar char="•"/>
            </a:pPr>
            <a:r>
              <a:rPr lang="en-GB" dirty="0" err="1" smtClean="0"/>
              <a:t>Dropbox</a:t>
            </a:r>
            <a:endParaRPr lang="hu-HU" dirty="0" smtClean="0"/>
          </a:p>
          <a:p>
            <a:pPr algn="l">
              <a:buFont typeface="Arial" pitchFamily="34" charset="0"/>
              <a:buChar char="•"/>
            </a:pPr>
            <a:r>
              <a:rPr lang="hu-HU" dirty="0" smtClean="0"/>
              <a:t>Local </a:t>
            </a:r>
          </a:p>
          <a:p>
            <a:pPr lvl="1" algn="l">
              <a:buFont typeface="Arial" pitchFamily="34" charset="0"/>
              <a:buChar char="•"/>
            </a:pPr>
            <a:r>
              <a:rPr lang="en-GB" dirty="0" err="1" smtClean="0"/>
              <a:t>SQLite</a:t>
            </a:r>
            <a:endParaRPr lang="en-GB" dirty="0" smtClean="0"/>
          </a:p>
          <a:p>
            <a:pPr lvl="1" algn="l">
              <a:buFont typeface="Arial" pitchFamily="34" charset="0"/>
              <a:buChar char="•"/>
            </a:pPr>
            <a:r>
              <a:rPr lang="en-GB" dirty="0" smtClean="0"/>
              <a:t>Property List</a:t>
            </a:r>
          </a:p>
          <a:p>
            <a:pPr lvl="1" algn="l">
              <a:buFont typeface="Arial" pitchFamily="34" charset="0"/>
              <a:buChar char="•"/>
            </a:pPr>
            <a:r>
              <a:rPr lang="en-GB" dirty="0" smtClean="0"/>
              <a:t>Core Data</a:t>
            </a:r>
          </a:p>
          <a:p>
            <a:pPr algn="l">
              <a:buFont typeface="Arial" pitchFamily="34" charset="0"/>
              <a:buChar char="•"/>
            </a:pPr>
            <a:endParaRPr lang="hu-HU"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r>
              <a:rPr lang="en-GB" sz="1200" dirty="0" smtClean="0"/>
              <a:t>(Cross, 2020)</a:t>
            </a:r>
            <a:endParaRPr lang="hu-HU" sz="1200" dirty="0" smtClean="0"/>
          </a:p>
          <a:p>
            <a:pPr algn="l"/>
            <a:r>
              <a:rPr lang="en-GB" sz="1200" dirty="0" smtClean="0"/>
              <a:t>(Local </a:t>
            </a:r>
            <a:r>
              <a:rPr lang="en-GB" sz="1200" dirty="0" err="1" smtClean="0"/>
              <a:t>iOS</a:t>
            </a:r>
            <a:r>
              <a:rPr lang="en-GB" sz="1200" dirty="0" smtClean="0"/>
              <a:t> Data Storage Guidelines for </a:t>
            </a:r>
            <a:r>
              <a:rPr lang="en-GB" sz="1200" dirty="0" err="1" smtClean="0"/>
              <a:t>iOS</a:t>
            </a:r>
            <a:r>
              <a:rPr lang="en-GB" sz="1200" dirty="0" smtClean="0"/>
              <a:t> Applications, 2014)</a:t>
            </a:r>
            <a:endParaRPr lang="en-GB"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00042"/>
            <a:ext cx="7851648" cy="714380"/>
          </a:xfrm>
        </p:spPr>
        <p:txBody>
          <a:bodyPr>
            <a:normAutofit fontScale="90000"/>
          </a:bodyPr>
          <a:lstStyle/>
          <a:p>
            <a:pPr algn="ctr"/>
            <a:r>
              <a:rPr lang="en-GB" sz="4000" dirty="0" smtClean="0"/>
              <a:t/>
            </a:r>
            <a:br>
              <a:rPr lang="en-GB" sz="4000" dirty="0" smtClean="0"/>
            </a:br>
            <a:endParaRPr lang="en-GB" sz="4000" dirty="0"/>
          </a:p>
        </p:txBody>
      </p:sp>
      <p:sp>
        <p:nvSpPr>
          <p:cNvPr id="3" name="Alcím 2"/>
          <p:cNvSpPr>
            <a:spLocks noGrp="1"/>
          </p:cNvSpPr>
          <p:nvPr>
            <p:ph type="subTitle" idx="1"/>
          </p:nvPr>
        </p:nvSpPr>
        <p:spPr>
          <a:xfrm>
            <a:off x="214282" y="1214422"/>
            <a:ext cx="8715436" cy="5000660"/>
          </a:xfrm>
        </p:spPr>
        <p:txBody>
          <a:bodyPr>
            <a:noAutofit/>
          </a:bodyPr>
          <a:lstStyle/>
          <a:p>
            <a:pPr algn="l">
              <a:buFont typeface="Arial" pitchFamily="34" charset="0"/>
              <a:buChar char="•"/>
            </a:pPr>
            <a:r>
              <a:rPr lang="en-GB" sz="2000" dirty="0" smtClean="0"/>
              <a:t>Jacobs, B., 2016. What Is The Core Data Stack. [online] Cocoacasts.com. Available at: &lt;https://cocoacasts.com/what-is-the-core-data-stack&gt; [Accessed 7 May 2020].</a:t>
            </a:r>
            <a:endParaRPr lang="hu-HU" sz="2000" dirty="0" smtClean="0"/>
          </a:p>
          <a:p>
            <a:pPr algn="l">
              <a:buFont typeface="Arial" pitchFamily="34" charset="0"/>
              <a:buChar char="•"/>
            </a:pPr>
            <a:r>
              <a:rPr lang="en-GB" sz="2000" dirty="0" smtClean="0"/>
              <a:t>Martins, F., 2017. Core Data On </a:t>
            </a:r>
            <a:r>
              <a:rPr lang="en-GB" sz="2000" dirty="0" err="1" smtClean="0"/>
              <a:t>Ios</a:t>
            </a:r>
            <a:r>
              <a:rPr lang="en-GB" sz="2000" dirty="0" smtClean="0"/>
              <a:t> 10, A Brief Overview With An Example. [online] Medium. Available at: &lt;https://revs.runtime-revolution.com/core-data-on-ios-10-a-brief-overview-with-an-example-dc6e0ce844a5&gt; [Accessed 5 May 2020].</a:t>
            </a:r>
            <a:endParaRPr lang="hu-HU" sz="2000" dirty="0" smtClean="0"/>
          </a:p>
          <a:p>
            <a:pPr algn="l">
              <a:buFont typeface="Arial" pitchFamily="34" charset="0"/>
              <a:buChar char="•"/>
            </a:pPr>
            <a:r>
              <a:rPr lang="en-GB" sz="2000" dirty="0" smtClean="0"/>
              <a:t>Microsoft.com. 2020. Personal Cloud Storage – Microsoft </a:t>
            </a:r>
            <a:r>
              <a:rPr lang="en-GB" sz="2000" dirty="0" err="1" smtClean="0"/>
              <a:t>Onedrive</a:t>
            </a:r>
            <a:r>
              <a:rPr lang="en-GB" sz="2000" dirty="0" smtClean="0"/>
              <a:t>. [online] Available at: &lt;https://www.microsoft.com/en-gb/microsoft-365/onedrive/online-cloud-storage&gt; [Accessed 6 May 2020].</a:t>
            </a:r>
            <a:endParaRPr lang="hu-HU" sz="2000" dirty="0" smtClean="0"/>
          </a:p>
          <a:p>
            <a:pPr algn="l">
              <a:buFont typeface="Arial" pitchFamily="34" charset="0"/>
              <a:buChar char="•"/>
            </a:pPr>
            <a:r>
              <a:rPr lang="en-GB" sz="2000" dirty="0" smtClean="0"/>
              <a:t>Sqlite.org. 2020. About </a:t>
            </a:r>
            <a:r>
              <a:rPr lang="en-GB" sz="2000" dirty="0" err="1" smtClean="0"/>
              <a:t>Sqlite</a:t>
            </a:r>
            <a:r>
              <a:rPr lang="en-GB" sz="2000" dirty="0" smtClean="0"/>
              <a:t>. [online] Available at: &lt;https://www.sqlite.org/about.html&gt; [Accessed 5 May 2020].</a:t>
            </a:r>
            <a:endParaRPr lang="hu-HU" sz="2000" dirty="0" smtClean="0"/>
          </a:p>
          <a:p>
            <a:pPr algn="l">
              <a:buFont typeface="Arial" pitchFamily="34" charset="0"/>
              <a:buChar char="•"/>
            </a:pPr>
            <a:r>
              <a:rPr lang="en-GB" sz="2000" dirty="0" smtClean="0"/>
              <a:t>Sqlite.org. 2020. Appropriate Uses For </a:t>
            </a:r>
            <a:r>
              <a:rPr lang="en-GB" sz="2000" dirty="0" err="1" smtClean="0"/>
              <a:t>Sqlite</a:t>
            </a:r>
            <a:r>
              <a:rPr lang="en-GB" sz="2000" dirty="0" smtClean="0"/>
              <a:t>. [online] Available at: &lt;https://www.sqlite.org/whentouse.html&gt; [Accessed 5 May 2020].</a:t>
            </a:r>
            <a:endParaRPr lang="hu-HU" sz="2000" dirty="0" smtClean="0"/>
          </a:p>
          <a:p>
            <a:pPr algn="l">
              <a:buFont typeface="Arial" pitchFamily="34" charset="0"/>
              <a:buChar char="•"/>
            </a:pPr>
            <a:r>
              <a:rPr lang="en-GB" sz="2000" dirty="0" err="1" smtClean="0"/>
              <a:t>Vries</a:t>
            </a:r>
            <a:r>
              <a:rPr lang="en-GB" sz="2000" dirty="0" smtClean="0"/>
              <a:t>, R., 2018. How To: Working With </a:t>
            </a:r>
            <a:r>
              <a:rPr lang="en-GB" sz="2000" dirty="0" err="1" smtClean="0"/>
              <a:t>Plist</a:t>
            </a:r>
            <a:r>
              <a:rPr lang="en-GB" sz="2000" dirty="0" smtClean="0"/>
              <a:t> In Swift – </a:t>
            </a:r>
            <a:r>
              <a:rPr lang="en-GB" sz="2000" dirty="0" err="1" smtClean="0"/>
              <a:t>Learnappmaking</a:t>
            </a:r>
            <a:r>
              <a:rPr lang="en-GB" sz="2000" dirty="0" smtClean="0"/>
              <a:t>. [online] </a:t>
            </a:r>
            <a:r>
              <a:rPr lang="en-GB" sz="2000" dirty="0" err="1" smtClean="0"/>
              <a:t>LearnAppMaking</a:t>
            </a:r>
            <a:r>
              <a:rPr lang="en-GB" sz="2000" dirty="0" smtClean="0"/>
              <a:t>. Available at: &lt;https://learnappmaking.com/plist-property-list-swift-how-to/&gt; [Accessed 5 May 2020].</a:t>
            </a:r>
            <a:endParaRPr lang="en-GB"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en-GB" sz="4000" dirty="0" smtClean="0"/>
              <a:t>Google One/Drive</a:t>
            </a:r>
          </a:p>
        </p:txBody>
      </p:sp>
      <p:sp>
        <p:nvSpPr>
          <p:cNvPr id="3" name="Alcím 2"/>
          <p:cNvSpPr>
            <a:spLocks noGrp="1"/>
          </p:cNvSpPr>
          <p:nvPr>
            <p:ph type="subTitle" idx="1"/>
          </p:nvPr>
        </p:nvSpPr>
        <p:spPr>
          <a:xfrm>
            <a:off x="533400" y="1428736"/>
            <a:ext cx="7854696" cy="4929222"/>
          </a:xfrm>
        </p:spPr>
        <p:txBody>
          <a:bodyPr>
            <a:normAutofit lnSpcReduction="10000"/>
          </a:bodyPr>
          <a:lstStyle/>
          <a:p>
            <a:pPr algn="l">
              <a:buFont typeface="Arial" pitchFamily="34" charset="0"/>
              <a:buChar char="•"/>
            </a:pPr>
            <a:r>
              <a:rPr lang="hu-HU" dirty="0" err="1" smtClean="0"/>
              <a:t>Cloude</a:t>
            </a:r>
            <a:r>
              <a:rPr lang="hu-HU" dirty="0" smtClean="0"/>
              <a:t> </a:t>
            </a:r>
            <a:r>
              <a:rPr lang="hu-HU" dirty="0" err="1" smtClean="0"/>
              <a:t>storage</a:t>
            </a:r>
            <a:endParaRPr lang="hu-HU" dirty="0" smtClean="0"/>
          </a:p>
          <a:p>
            <a:pPr algn="l">
              <a:buFont typeface="Arial" pitchFamily="34" charset="0"/>
              <a:buChar char="•"/>
            </a:pPr>
            <a:r>
              <a:rPr lang="en-GB" dirty="0" smtClean="0"/>
              <a:t>15 GB of free storage</a:t>
            </a:r>
            <a:endParaRPr lang="hu-HU" dirty="0" smtClean="0"/>
          </a:p>
          <a:p>
            <a:pPr algn="l">
              <a:buFont typeface="Arial" pitchFamily="34" charset="0"/>
              <a:buChar char="•"/>
            </a:pPr>
            <a:r>
              <a:rPr lang="hu-HU" dirty="0" err="1" smtClean="0"/>
              <a:t>Drive’s</a:t>
            </a:r>
            <a:r>
              <a:rPr lang="hu-HU" dirty="0" smtClean="0"/>
              <a:t> </a:t>
            </a:r>
            <a:r>
              <a:rPr lang="hu-HU" dirty="0" err="1" smtClean="0"/>
              <a:t>tools</a:t>
            </a:r>
            <a:endParaRPr lang="hu-HU" dirty="0" smtClean="0"/>
          </a:p>
          <a:p>
            <a:pPr algn="l">
              <a:buFont typeface="Arial" pitchFamily="34" charset="0"/>
              <a:buChar char="•"/>
            </a:pPr>
            <a:r>
              <a:rPr lang="hu-HU" dirty="0" err="1" smtClean="0"/>
              <a:t>Secure</a:t>
            </a:r>
            <a:r>
              <a:rPr lang="hu-HU" dirty="0" smtClean="0"/>
              <a:t> </a:t>
            </a:r>
            <a:r>
              <a:rPr lang="hu-HU" dirty="0" err="1" smtClean="0"/>
              <a:t>copy</a:t>
            </a:r>
            <a:r>
              <a:rPr lang="hu-HU" dirty="0" smtClean="0"/>
              <a:t> of </a:t>
            </a:r>
            <a:r>
              <a:rPr lang="hu-HU" dirty="0" err="1" smtClean="0"/>
              <a:t>documents</a:t>
            </a:r>
            <a:endParaRPr lang="hu-HU" dirty="0" smtClean="0"/>
          </a:p>
          <a:p>
            <a:pPr algn="l">
              <a:buFont typeface="Arial" pitchFamily="34" charset="0"/>
              <a:buChar char="•"/>
            </a:pPr>
            <a:r>
              <a:rPr lang="hu-HU" dirty="0" err="1" smtClean="0"/>
              <a:t>Easy</a:t>
            </a:r>
            <a:r>
              <a:rPr lang="hu-HU" dirty="0" smtClean="0"/>
              <a:t> </a:t>
            </a:r>
            <a:r>
              <a:rPr lang="hu-HU" dirty="0" err="1" smtClean="0"/>
              <a:t>to</a:t>
            </a:r>
            <a:r>
              <a:rPr lang="hu-HU" dirty="0" smtClean="0"/>
              <a:t> </a:t>
            </a:r>
            <a:r>
              <a:rPr lang="hu-HU" dirty="0" err="1" smtClean="0"/>
              <a:t>access</a:t>
            </a:r>
            <a:endParaRPr lang="hu-HU" dirty="0" smtClean="0"/>
          </a:p>
          <a:p>
            <a:pPr algn="l">
              <a:buFont typeface="Arial" pitchFamily="34" charset="0"/>
              <a:buChar char="•"/>
            </a:pP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r>
              <a:rPr lang="en-GB" sz="1200" dirty="0" smtClean="0"/>
              <a:t>(Cross, 2020)</a:t>
            </a:r>
            <a:endParaRPr lang="hu-HU"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en-GB" sz="4000" dirty="0" err="1" smtClean="0"/>
              <a:t>iCloud</a:t>
            </a:r>
            <a:endParaRPr lang="en-GB" sz="4000" dirty="0" smtClean="0"/>
          </a:p>
        </p:txBody>
      </p:sp>
      <p:sp>
        <p:nvSpPr>
          <p:cNvPr id="3" name="Alcím 2"/>
          <p:cNvSpPr>
            <a:spLocks noGrp="1"/>
          </p:cNvSpPr>
          <p:nvPr>
            <p:ph type="subTitle" idx="1"/>
          </p:nvPr>
        </p:nvSpPr>
        <p:spPr>
          <a:xfrm>
            <a:off x="533400" y="1428736"/>
            <a:ext cx="7854696" cy="4929222"/>
          </a:xfrm>
        </p:spPr>
        <p:txBody>
          <a:bodyPr>
            <a:normAutofit lnSpcReduction="10000"/>
          </a:bodyPr>
          <a:lstStyle/>
          <a:p>
            <a:pPr algn="l">
              <a:buFont typeface="Arial" pitchFamily="34" charset="0"/>
              <a:buChar char="•"/>
            </a:pPr>
            <a:r>
              <a:rPr lang="en-GB" dirty="0" smtClean="0"/>
              <a:t>5GB of free </a:t>
            </a:r>
            <a:r>
              <a:rPr lang="en-GB" dirty="0" err="1" smtClean="0"/>
              <a:t>iCloud</a:t>
            </a:r>
            <a:endParaRPr lang="en-GB" dirty="0" smtClean="0"/>
          </a:p>
          <a:p>
            <a:pPr algn="l">
              <a:buFont typeface="Arial" pitchFamily="34" charset="0"/>
              <a:buChar char="•"/>
            </a:pPr>
            <a:r>
              <a:rPr lang="en-GB" dirty="0" smtClean="0"/>
              <a:t> </a:t>
            </a:r>
            <a:r>
              <a:rPr lang="en-GB" dirty="0" err="1" smtClean="0"/>
              <a:t>iCloud</a:t>
            </a:r>
            <a:r>
              <a:rPr lang="en-GB" dirty="0" smtClean="0"/>
              <a:t> Photo Library</a:t>
            </a:r>
            <a:endParaRPr lang="hu-HU" dirty="0" smtClean="0"/>
          </a:p>
          <a:p>
            <a:pPr algn="l">
              <a:buFont typeface="Arial" pitchFamily="34" charset="0"/>
              <a:buChar char="•"/>
            </a:pPr>
            <a:r>
              <a:rPr lang="en-GB" dirty="0" smtClean="0"/>
              <a:t>All your files available from all your devices.</a:t>
            </a:r>
            <a:endParaRPr lang="hu-HU" dirty="0" smtClean="0"/>
          </a:p>
          <a:p>
            <a:pPr algn="l">
              <a:buFont typeface="Arial" pitchFamily="34" charset="0"/>
              <a:buChar char="•"/>
            </a:pPr>
            <a:r>
              <a:rPr lang="hu-HU" dirty="0" err="1" smtClean="0"/>
              <a:t>Work</a:t>
            </a:r>
            <a:r>
              <a:rPr lang="hu-HU" dirty="0" smtClean="0"/>
              <a:t> </a:t>
            </a:r>
            <a:r>
              <a:rPr lang="hu-HU" dirty="0" err="1" smtClean="0"/>
              <a:t>together</a:t>
            </a:r>
            <a:endParaRPr lang="hu-HU" dirty="0" smtClean="0"/>
          </a:p>
          <a:p>
            <a:pPr algn="l">
              <a:buFont typeface="Arial" pitchFamily="34" charset="0"/>
              <a:buChar char="•"/>
            </a:pPr>
            <a:r>
              <a:rPr lang="hu-HU" dirty="0" err="1" smtClean="0"/>
              <a:t>Automatically</a:t>
            </a:r>
            <a:r>
              <a:rPr lang="hu-HU" dirty="0" smtClean="0"/>
              <a:t> </a:t>
            </a:r>
            <a:r>
              <a:rPr lang="hu-HU" dirty="0" err="1" smtClean="0"/>
              <a:t>keeps</a:t>
            </a:r>
            <a:r>
              <a:rPr lang="hu-HU" dirty="0" smtClean="0"/>
              <a:t> </a:t>
            </a:r>
            <a:r>
              <a:rPr lang="hu-HU" dirty="0" err="1" smtClean="0"/>
              <a:t>apps</a:t>
            </a:r>
            <a:endParaRPr lang="hu-HU" dirty="0" smtClean="0"/>
          </a:p>
          <a:p>
            <a:pPr algn="l">
              <a:buFont typeface="Arial" pitchFamily="34" charset="0"/>
              <a:buChar char="•"/>
            </a:pPr>
            <a:r>
              <a:rPr lang="en-GB" dirty="0" smtClean="0"/>
              <a:t>Automatic backups</a:t>
            </a:r>
            <a:endParaRPr lang="hu-HU" dirty="0" smtClean="0"/>
          </a:p>
          <a:p>
            <a:pPr algn="l">
              <a:buFont typeface="Arial" pitchFamily="34" charset="0"/>
              <a:buChar char="•"/>
            </a:pPr>
            <a:r>
              <a:rPr lang="en-GB" dirty="0" err="1" smtClean="0"/>
              <a:t>Two‑factor</a:t>
            </a:r>
            <a:r>
              <a:rPr lang="en-GB" dirty="0" smtClean="0"/>
              <a:t> authentication</a:t>
            </a:r>
          </a:p>
          <a:p>
            <a:pPr algn="l">
              <a:buFont typeface="Arial" pitchFamily="34" charset="0"/>
              <a:buChar char="•"/>
            </a:pP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r>
              <a:rPr lang="en-GB" sz="1200" dirty="0" smtClean="0"/>
              <a:t>((</a:t>
            </a:r>
            <a:r>
              <a:rPr lang="en-GB" sz="1200" dirty="0" err="1" smtClean="0"/>
              <a:t>iCloud</a:t>
            </a:r>
            <a:r>
              <a:rPr lang="en-GB" sz="1200" dirty="0" smtClean="0"/>
              <a:t>, 2020)</a:t>
            </a:r>
            <a:endParaRPr lang="hu-HU"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en-GB" sz="4000" dirty="0" smtClean="0"/>
              <a:t>Microsoft </a:t>
            </a:r>
            <a:r>
              <a:rPr lang="en-GB" sz="4000" dirty="0" err="1" smtClean="0"/>
              <a:t>OneDrive</a:t>
            </a:r>
            <a:endParaRPr lang="en-GB" sz="4000" dirty="0" smtClean="0"/>
          </a:p>
        </p:txBody>
      </p:sp>
      <p:sp>
        <p:nvSpPr>
          <p:cNvPr id="3" name="Alcím 2"/>
          <p:cNvSpPr>
            <a:spLocks noGrp="1"/>
          </p:cNvSpPr>
          <p:nvPr>
            <p:ph type="subTitle" idx="1"/>
          </p:nvPr>
        </p:nvSpPr>
        <p:spPr>
          <a:xfrm>
            <a:off x="533400" y="1428736"/>
            <a:ext cx="7854696" cy="4929222"/>
          </a:xfrm>
        </p:spPr>
        <p:txBody>
          <a:bodyPr>
            <a:normAutofit lnSpcReduction="10000"/>
          </a:bodyPr>
          <a:lstStyle/>
          <a:p>
            <a:pPr algn="l">
              <a:buFont typeface="Arial" pitchFamily="34" charset="0"/>
              <a:buChar char="•"/>
            </a:pPr>
            <a:r>
              <a:rPr lang="hu-HU" dirty="0" err="1" smtClean="0"/>
              <a:t>Save</a:t>
            </a:r>
            <a:r>
              <a:rPr lang="hu-HU" dirty="0" smtClean="0"/>
              <a:t> </a:t>
            </a:r>
            <a:r>
              <a:rPr lang="hu-HU" dirty="0" err="1" smtClean="0"/>
              <a:t>files</a:t>
            </a:r>
            <a:r>
              <a:rPr lang="hu-HU" dirty="0" smtClean="0"/>
              <a:t> and </a:t>
            </a:r>
            <a:r>
              <a:rPr lang="hu-HU" dirty="0" err="1" smtClean="0"/>
              <a:t>photos</a:t>
            </a:r>
            <a:endParaRPr lang="hu-HU" dirty="0" smtClean="0"/>
          </a:p>
          <a:p>
            <a:pPr algn="l">
              <a:buFont typeface="Arial" pitchFamily="34" charset="0"/>
              <a:buChar char="•"/>
            </a:pPr>
            <a:r>
              <a:rPr lang="hu-HU" dirty="0" err="1" smtClean="0"/>
              <a:t>Anywhere</a:t>
            </a:r>
            <a:r>
              <a:rPr lang="hu-HU" dirty="0" smtClean="0"/>
              <a:t> </a:t>
            </a:r>
            <a:r>
              <a:rPr lang="hu-HU" dirty="0" err="1" smtClean="0"/>
              <a:t>access</a:t>
            </a:r>
            <a:endParaRPr lang="hu-HU" dirty="0" smtClean="0"/>
          </a:p>
          <a:p>
            <a:pPr algn="l">
              <a:buFont typeface="Arial" pitchFamily="34" charset="0"/>
              <a:buChar char="•"/>
            </a:pPr>
            <a:r>
              <a:rPr lang="hu-HU" dirty="0" smtClean="0"/>
              <a:t>Offline </a:t>
            </a:r>
            <a:r>
              <a:rPr lang="hu-HU" dirty="0" err="1" smtClean="0"/>
              <a:t>access</a:t>
            </a:r>
            <a:endParaRPr lang="en-GB" dirty="0" smtClean="0"/>
          </a:p>
          <a:p>
            <a:pPr algn="l">
              <a:buFont typeface="Arial" pitchFamily="34" charset="0"/>
              <a:buChar char="•"/>
            </a:pPr>
            <a:r>
              <a:rPr lang="hu-HU" dirty="0" err="1" smtClean="0"/>
              <a:t>Protect</a:t>
            </a:r>
            <a:r>
              <a:rPr lang="hu-HU" dirty="0" smtClean="0"/>
              <a:t> </a:t>
            </a:r>
            <a:r>
              <a:rPr lang="hu-HU" dirty="0" err="1" smtClean="0"/>
              <a:t>your</a:t>
            </a:r>
            <a:r>
              <a:rPr lang="hu-HU" dirty="0" smtClean="0"/>
              <a:t> </a:t>
            </a:r>
            <a:r>
              <a:rPr lang="hu-HU" dirty="0" err="1" smtClean="0"/>
              <a:t>files</a:t>
            </a:r>
            <a:endParaRPr lang="hu-HU" dirty="0" smtClean="0"/>
          </a:p>
          <a:p>
            <a:pPr algn="l">
              <a:buFont typeface="Arial" pitchFamily="34" charset="0"/>
              <a:buChar char="•"/>
            </a:pPr>
            <a:r>
              <a:rPr lang="en-GB" dirty="0" smtClean="0"/>
              <a:t>Files on demand</a:t>
            </a:r>
            <a:endParaRPr lang="hu-HU" dirty="0" smtClean="0"/>
          </a:p>
          <a:p>
            <a:pPr algn="l">
              <a:buFont typeface="Arial" pitchFamily="34" charset="0"/>
              <a:buChar char="•"/>
            </a:pPr>
            <a:r>
              <a:rPr lang="hu-HU" dirty="0" smtClean="0"/>
              <a:t>5 GB of free</a:t>
            </a:r>
          </a:p>
          <a:p>
            <a:pPr algn="l">
              <a:buFont typeface="Arial" pitchFamily="34" charset="0"/>
              <a:buChar char="•"/>
            </a:pPr>
            <a:r>
              <a:rPr lang="hu-HU" dirty="0" smtClean="0"/>
              <a:t>Office </a:t>
            </a:r>
            <a:r>
              <a:rPr lang="hu-HU" dirty="0" err="1" smtClean="0"/>
              <a:t>apps</a:t>
            </a: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r>
              <a:rPr lang="en-GB" sz="1200" dirty="0" smtClean="0"/>
              <a:t>(Personal Cloud Storage – Microsoft </a:t>
            </a:r>
            <a:r>
              <a:rPr lang="en-GB" sz="1200" dirty="0" err="1" smtClean="0"/>
              <a:t>OneDrive</a:t>
            </a:r>
            <a:r>
              <a:rPr lang="en-GB" sz="1200" dirty="0" smtClean="0"/>
              <a:t>, 2020)</a:t>
            </a:r>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en-GB" sz="4000" dirty="0" err="1" smtClean="0"/>
              <a:t>Dropbox</a:t>
            </a:r>
            <a:endParaRPr lang="en-GB" sz="4000" dirty="0" smtClean="0"/>
          </a:p>
        </p:txBody>
      </p:sp>
      <p:sp>
        <p:nvSpPr>
          <p:cNvPr id="3" name="Alcím 2"/>
          <p:cNvSpPr>
            <a:spLocks noGrp="1"/>
          </p:cNvSpPr>
          <p:nvPr>
            <p:ph type="subTitle" idx="1"/>
          </p:nvPr>
        </p:nvSpPr>
        <p:spPr>
          <a:xfrm>
            <a:off x="533400" y="1428736"/>
            <a:ext cx="7854696" cy="4929222"/>
          </a:xfrm>
        </p:spPr>
        <p:txBody>
          <a:bodyPr>
            <a:normAutofit/>
          </a:bodyPr>
          <a:lstStyle/>
          <a:p>
            <a:pPr algn="l">
              <a:buFont typeface="Arial" pitchFamily="34" charset="0"/>
              <a:buChar char="•"/>
            </a:pPr>
            <a:r>
              <a:rPr lang="hu-HU" dirty="0" err="1" smtClean="0"/>
              <a:t>Save</a:t>
            </a:r>
            <a:r>
              <a:rPr lang="hu-HU" dirty="0" smtClean="0"/>
              <a:t> </a:t>
            </a:r>
            <a:r>
              <a:rPr lang="hu-HU" dirty="0" err="1" smtClean="0"/>
              <a:t>files</a:t>
            </a:r>
            <a:r>
              <a:rPr lang="hu-HU" dirty="0" smtClean="0"/>
              <a:t> and </a:t>
            </a:r>
            <a:r>
              <a:rPr lang="hu-HU" dirty="0" err="1" smtClean="0"/>
              <a:t>photos</a:t>
            </a:r>
            <a:endParaRPr lang="hu-HU" dirty="0" smtClean="0"/>
          </a:p>
          <a:p>
            <a:pPr algn="l">
              <a:buFont typeface="Arial" pitchFamily="34" charset="0"/>
              <a:buChar char="•"/>
            </a:pPr>
            <a:r>
              <a:rPr lang="hu-HU" dirty="0" smtClean="0"/>
              <a:t>2GB free</a:t>
            </a:r>
          </a:p>
          <a:p>
            <a:pPr algn="l">
              <a:buFont typeface="Arial" pitchFamily="34" charset="0"/>
              <a:buChar char="•"/>
            </a:pPr>
            <a:r>
              <a:rPr lang="hu-HU" dirty="0" err="1" smtClean="0"/>
              <a:t>Multiple</a:t>
            </a:r>
            <a:r>
              <a:rPr lang="hu-HU" dirty="0" smtClean="0"/>
              <a:t> </a:t>
            </a:r>
            <a:r>
              <a:rPr lang="hu-HU" dirty="0" err="1" smtClean="0"/>
              <a:t>devices</a:t>
            </a:r>
            <a:endParaRPr lang="hu-HU" dirty="0" smtClean="0"/>
          </a:p>
          <a:p>
            <a:pPr algn="l">
              <a:buFont typeface="Arial" pitchFamily="34" charset="0"/>
              <a:buChar char="•"/>
            </a:pPr>
            <a:r>
              <a:rPr lang="hu-HU" dirty="0" smtClean="0"/>
              <a:t>F</a:t>
            </a:r>
            <a:r>
              <a:rPr lang="en-GB" dirty="0" err="1" smtClean="0"/>
              <a:t>iles</a:t>
            </a:r>
            <a:r>
              <a:rPr lang="en-GB" dirty="0" smtClean="0"/>
              <a:t> Recover</a:t>
            </a:r>
          </a:p>
          <a:p>
            <a:pPr algn="l">
              <a:buFont typeface="Arial" pitchFamily="34" charset="0"/>
              <a:buChar char="•"/>
            </a:pP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buFont typeface="Arial" pitchFamily="34" charset="0"/>
              <a:buChar char="•"/>
            </a:pPr>
            <a:endParaRPr lang="en-GB" dirty="0" smtClean="0"/>
          </a:p>
          <a:p>
            <a:pPr algn="l"/>
            <a:r>
              <a:rPr lang="en-GB" sz="1200" dirty="0" smtClean="0"/>
              <a:t>(</a:t>
            </a:r>
            <a:r>
              <a:rPr lang="en-GB" sz="1200" dirty="0" err="1" smtClean="0"/>
              <a:t>Durrant</a:t>
            </a:r>
            <a:r>
              <a:rPr lang="en-GB" sz="1200" dirty="0" smtClean="0"/>
              <a:t>, 2019)</a:t>
            </a:r>
            <a:endParaRPr lang="hu-HU" sz="1200" dirty="0" smtClean="0"/>
          </a:p>
          <a:p>
            <a:pPr algn="l"/>
            <a:r>
              <a:rPr lang="en-GB" sz="1200" dirty="0" smtClean="0"/>
              <a:t>(</a:t>
            </a:r>
            <a:r>
              <a:rPr lang="en-GB" sz="1200" dirty="0" err="1" smtClean="0"/>
              <a:t>Dropbox</a:t>
            </a:r>
            <a:r>
              <a:rPr lang="en-GB" sz="1200" dirty="0" smtClean="0"/>
              <a:t> and storage, 2020)</a:t>
            </a:r>
            <a:endParaRPr lang="hu-HU"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en-GB"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a:p>
            <a:pPr algn="l"/>
            <a:endParaRPr lang="hu-HU" sz="12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571472" y="428604"/>
            <a:ext cx="7851648" cy="771516"/>
          </a:xfrm>
        </p:spPr>
        <p:txBody>
          <a:bodyPr>
            <a:normAutofit/>
          </a:bodyPr>
          <a:lstStyle/>
          <a:p>
            <a:pPr algn="ctr"/>
            <a:r>
              <a:rPr lang="hu-HU" sz="4000" dirty="0" err="1" smtClean="0">
                <a:effectLst/>
                <a:latin typeface="+mn-lt"/>
              </a:rPr>
              <a:t>SQLite</a:t>
            </a:r>
            <a:endParaRPr lang="en-GB" sz="4000" dirty="0">
              <a:effectLst/>
              <a:latin typeface="+mn-lt"/>
            </a:endParaRPr>
          </a:p>
        </p:txBody>
      </p:sp>
      <p:sp>
        <p:nvSpPr>
          <p:cNvPr id="3" name="Alcím 2"/>
          <p:cNvSpPr>
            <a:spLocks noGrp="1"/>
          </p:cNvSpPr>
          <p:nvPr>
            <p:ph type="subTitle" idx="1"/>
          </p:nvPr>
        </p:nvSpPr>
        <p:spPr>
          <a:xfrm>
            <a:off x="357158" y="1357298"/>
            <a:ext cx="8501122" cy="4857784"/>
          </a:xfrm>
        </p:spPr>
        <p:txBody>
          <a:bodyPr>
            <a:normAutofit/>
          </a:bodyPr>
          <a:lstStyle/>
          <a:p>
            <a:pPr algn="l"/>
            <a:r>
              <a:rPr lang="en-GB" sz="2200" b="1" dirty="0" smtClean="0"/>
              <a:t>Advantage</a:t>
            </a:r>
          </a:p>
          <a:p>
            <a:pPr lvl="1" algn="l">
              <a:buFont typeface="Arial" pitchFamily="34" charset="0"/>
              <a:buChar char="•"/>
            </a:pPr>
            <a:r>
              <a:rPr lang="en-GB" sz="1800" dirty="0" smtClean="0"/>
              <a:t>Lightweight</a:t>
            </a:r>
          </a:p>
          <a:p>
            <a:pPr lvl="1" algn="l">
              <a:buFont typeface="Arial" pitchFamily="34" charset="0"/>
              <a:buChar char="•"/>
            </a:pPr>
            <a:r>
              <a:rPr lang="en-GB" sz="1800" dirty="0" smtClean="0"/>
              <a:t>It works as part of the app itself</a:t>
            </a:r>
            <a:r>
              <a:rPr lang="hu-HU" sz="1800" dirty="0" smtClean="0"/>
              <a:t> </a:t>
            </a:r>
          </a:p>
          <a:p>
            <a:pPr lvl="1" algn="l">
              <a:buFont typeface="Arial" pitchFamily="34" charset="0"/>
              <a:buChar char="•"/>
            </a:pPr>
            <a:r>
              <a:rPr lang="en-GB" sz="1800" dirty="0" smtClean="0"/>
              <a:t>Better Performa</a:t>
            </a:r>
            <a:r>
              <a:rPr lang="hu-HU" sz="1800" dirty="0" smtClean="0"/>
              <a:t>n</a:t>
            </a:r>
            <a:r>
              <a:rPr lang="en-GB" sz="1800" dirty="0" err="1" smtClean="0"/>
              <a:t>ce</a:t>
            </a:r>
            <a:endParaRPr lang="en-GB" sz="1800" dirty="0" smtClean="0"/>
          </a:p>
          <a:p>
            <a:pPr lvl="1" algn="l">
              <a:buFont typeface="Arial" pitchFamily="34" charset="0"/>
              <a:buChar char="•"/>
            </a:pPr>
            <a:r>
              <a:rPr lang="hu-HU" sz="1800" dirty="0" smtClean="0"/>
              <a:t>No </a:t>
            </a:r>
            <a:r>
              <a:rPr lang="en-GB" sz="1800" dirty="0" smtClean="0"/>
              <a:t>Installation Needed</a:t>
            </a:r>
          </a:p>
          <a:p>
            <a:pPr lvl="1" algn="l">
              <a:buFont typeface="Arial" pitchFamily="34" charset="0"/>
              <a:buChar char="•"/>
            </a:pPr>
            <a:r>
              <a:rPr lang="en-GB" sz="1800" dirty="0" smtClean="0"/>
              <a:t>Portable</a:t>
            </a:r>
          </a:p>
          <a:p>
            <a:pPr lvl="1" algn="l">
              <a:buFont typeface="Arial" pitchFamily="34" charset="0"/>
              <a:buChar char="•"/>
            </a:pPr>
            <a:r>
              <a:rPr lang="en-GB" sz="1800" dirty="0" smtClean="0"/>
              <a:t>Database class (select, insert, update, delete)</a:t>
            </a:r>
          </a:p>
          <a:p>
            <a:pPr algn="l"/>
            <a:r>
              <a:rPr lang="en-GB" sz="2200" b="1" dirty="0" smtClean="0"/>
              <a:t>Disadvantages</a:t>
            </a:r>
            <a:endParaRPr lang="hu-HU" sz="2200" b="1" dirty="0" smtClean="0"/>
          </a:p>
          <a:p>
            <a:pPr lvl="1" algn="l">
              <a:buFont typeface="Arial" pitchFamily="34" charset="0"/>
              <a:buChar char="•"/>
            </a:pPr>
            <a:r>
              <a:rPr lang="en-GB" sz="1800" dirty="0" smtClean="0"/>
              <a:t>Low to medium traffic</a:t>
            </a:r>
          </a:p>
          <a:p>
            <a:pPr lvl="1" algn="l">
              <a:buFont typeface="Arial" pitchFamily="34" charset="0"/>
              <a:buChar char="•"/>
            </a:pPr>
            <a:r>
              <a:rPr lang="en-GB" sz="1800" dirty="0" smtClean="0"/>
              <a:t>Database size</a:t>
            </a:r>
            <a:endParaRPr lang="hu-HU" sz="1800" dirty="0" smtClean="0"/>
          </a:p>
          <a:p>
            <a:pPr lvl="1" algn="l">
              <a:buFont typeface="Arial" pitchFamily="34" charset="0"/>
              <a:buChar char="•"/>
            </a:pPr>
            <a:r>
              <a:rPr lang="hu-HU" sz="1800" dirty="0" smtClean="0"/>
              <a:t> N</a:t>
            </a:r>
            <a:r>
              <a:rPr lang="en-GB" sz="1800" dirty="0" smtClean="0"/>
              <a:t>o mechanism or pre-built database management library</a:t>
            </a:r>
            <a:r>
              <a:rPr lang="hu-HU" sz="1800" dirty="0" smtClean="0"/>
              <a:t> </a:t>
            </a:r>
            <a:r>
              <a:rPr lang="en-GB" sz="1100" dirty="0" smtClean="0"/>
              <a:t>(About </a:t>
            </a:r>
            <a:r>
              <a:rPr lang="en-GB" sz="1100" dirty="0" err="1" smtClean="0"/>
              <a:t>SQLite</a:t>
            </a:r>
            <a:r>
              <a:rPr lang="en-GB" sz="1100" dirty="0" smtClean="0"/>
              <a:t>, 2020)</a:t>
            </a:r>
            <a:endParaRPr lang="hu-HU" sz="1100" dirty="0" smtClean="0"/>
          </a:p>
          <a:p>
            <a:pPr algn="l"/>
            <a:r>
              <a:rPr lang="en-GB" sz="2200" b="1" dirty="0" err="1" smtClean="0"/>
              <a:t>SQLite</a:t>
            </a:r>
            <a:r>
              <a:rPr lang="en-GB" sz="2200" b="1" dirty="0" smtClean="0"/>
              <a:t> Works Well</a:t>
            </a:r>
            <a:endParaRPr lang="hu-HU" sz="2200" b="1" dirty="0" smtClean="0"/>
          </a:p>
          <a:p>
            <a:pPr lvl="1" algn="l">
              <a:buFont typeface="Arial" pitchFamily="34" charset="0"/>
              <a:buChar char="•"/>
            </a:pPr>
            <a:r>
              <a:rPr lang="en-GB" sz="1800" dirty="0" smtClean="0"/>
              <a:t>Websites</a:t>
            </a:r>
            <a:endParaRPr lang="hu-HU" sz="1800" dirty="0" smtClean="0"/>
          </a:p>
          <a:p>
            <a:pPr lvl="1" algn="l">
              <a:buFont typeface="Arial" pitchFamily="34" charset="0"/>
              <a:buChar char="•"/>
            </a:pPr>
            <a:r>
              <a:rPr lang="hu-HU" sz="1800" dirty="0" smtClean="0"/>
              <a:t>Data </a:t>
            </a:r>
            <a:r>
              <a:rPr lang="hu-HU" sz="1800" dirty="0" err="1" smtClean="0"/>
              <a:t>transfer</a:t>
            </a:r>
            <a:r>
              <a:rPr lang="hu-HU" sz="1800" dirty="0" smtClean="0"/>
              <a:t> </a:t>
            </a:r>
            <a:r>
              <a:rPr lang="hu-HU" sz="1800" dirty="0" err="1" smtClean="0"/>
              <a:t>format</a:t>
            </a:r>
            <a:r>
              <a:rPr lang="hu-HU" sz="1800" dirty="0" smtClean="0"/>
              <a:t> </a:t>
            </a:r>
            <a:r>
              <a:rPr lang="en-GB" sz="1100" dirty="0" smtClean="0"/>
              <a:t>(Appropriate Uses For </a:t>
            </a:r>
            <a:r>
              <a:rPr lang="en-GB" sz="1100" dirty="0" err="1" smtClean="0"/>
              <a:t>SQLite</a:t>
            </a:r>
            <a:r>
              <a:rPr lang="en-GB" sz="1100" dirty="0" smtClean="0"/>
              <a:t>, 2020)</a:t>
            </a:r>
            <a:endParaRPr lang="hu-HU" sz="1100" dirty="0" smtClean="0"/>
          </a:p>
          <a:p>
            <a:pPr algn="l">
              <a:buFont typeface="Arial" pitchFamily="34" charset="0"/>
              <a:buChar char="•"/>
            </a:pPr>
            <a:endParaRPr lang="hu-HU" sz="2000" dirty="0" smtClean="0"/>
          </a:p>
          <a:p>
            <a:pPr algn="l">
              <a:buFont typeface="Arial" pitchFamily="34" charset="0"/>
              <a:buChar char="•"/>
            </a:pPr>
            <a:endParaRPr lang="en-GB" sz="2000" dirty="0" smtClean="0"/>
          </a:p>
          <a:p>
            <a:pPr algn="l">
              <a:buFont typeface="Arial" pitchFamily="34" charset="0"/>
              <a:buChar char="•"/>
            </a:pPr>
            <a:endParaRPr lang="en-GB" sz="2000" b="1" dirty="0" smtClean="0">
              <a:solidFill>
                <a:srgbClr val="C65A52"/>
              </a:solidFill>
            </a:endParaRPr>
          </a:p>
          <a:p>
            <a:pPr algn="l">
              <a:buFont typeface="Arial" pitchFamily="34" charset="0"/>
              <a:buChar char="•"/>
            </a:pPr>
            <a:endParaRPr lang="en-GB"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en-GB" sz="4000" dirty="0" smtClean="0"/>
              <a:t>Property List</a:t>
            </a:r>
            <a:endParaRPr lang="en-GB" sz="4000" dirty="0"/>
          </a:p>
        </p:txBody>
      </p:sp>
      <p:sp>
        <p:nvSpPr>
          <p:cNvPr id="3" name="Alcím 2"/>
          <p:cNvSpPr>
            <a:spLocks noGrp="1"/>
          </p:cNvSpPr>
          <p:nvPr>
            <p:ph type="subTitle" idx="1"/>
          </p:nvPr>
        </p:nvSpPr>
        <p:spPr>
          <a:xfrm>
            <a:off x="533400" y="1428736"/>
            <a:ext cx="7854696" cy="4929222"/>
          </a:xfrm>
        </p:spPr>
        <p:txBody>
          <a:bodyPr>
            <a:normAutofit fontScale="92500" lnSpcReduction="20000"/>
          </a:bodyPr>
          <a:lstStyle/>
          <a:p>
            <a:pPr algn="l">
              <a:buFont typeface="Arial" pitchFamily="34" charset="0"/>
              <a:buChar char="•"/>
            </a:pPr>
            <a:r>
              <a:rPr lang="hu-HU" dirty="0" smtClean="0"/>
              <a:t>S</a:t>
            </a:r>
            <a:r>
              <a:rPr lang="en-GB" dirty="0" err="1" smtClean="0"/>
              <a:t>toring</a:t>
            </a:r>
            <a:r>
              <a:rPr lang="en-GB" dirty="0" smtClean="0"/>
              <a:t> small amounts of data</a:t>
            </a:r>
            <a:endParaRPr lang="hu-HU" dirty="0" smtClean="0"/>
          </a:p>
          <a:p>
            <a:pPr algn="l">
              <a:buFont typeface="Arial" pitchFamily="34" charset="0"/>
              <a:buChar char="•"/>
            </a:pPr>
            <a:r>
              <a:rPr lang="hu-HU" dirty="0" err="1" smtClean="0"/>
              <a:t>Hierarchies</a:t>
            </a:r>
            <a:endParaRPr lang="hu-HU" dirty="0" smtClean="0"/>
          </a:p>
          <a:p>
            <a:pPr algn="l">
              <a:buFont typeface="Arial" pitchFamily="34" charset="0"/>
              <a:buChar char="•"/>
            </a:pPr>
            <a:r>
              <a:rPr lang="hu-HU" dirty="0" smtClean="0"/>
              <a:t>XML file</a:t>
            </a:r>
          </a:p>
          <a:p>
            <a:pPr algn="l">
              <a:buFont typeface="Arial" pitchFamily="34" charset="0"/>
              <a:buChar char="•"/>
            </a:pPr>
            <a:r>
              <a:rPr lang="en-GB" dirty="0" smtClean="0"/>
              <a:t>Property list is very common in </a:t>
            </a:r>
            <a:r>
              <a:rPr lang="en-GB" dirty="0" err="1" smtClean="0"/>
              <a:t>iOS</a:t>
            </a:r>
            <a:r>
              <a:rPr lang="en-GB" dirty="0" smtClean="0"/>
              <a:t> projects</a:t>
            </a:r>
            <a:endParaRPr lang="hu-HU" dirty="0" smtClean="0"/>
          </a:p>
          <a:p>
            <a:pPr algn="l">
              <a:buFont typeface="Arial" pitchFamily="34" charset="0"/>
              <a:buChar char="•"/>
            </a:pPr>
            <a:endParaRPr lang="hu-HU" dirty="0" smtClean="0"/>
          </a:p>
          <a:p>
            <a:pPr algn="l">
              <a:buFont typeface="Arial" pitchFamily="34" charset="0"/>
              <a:buChar char="•"/>
            </a:pPr>
            <a:endParaRPr lang="hu-HU" dirty="0" smtClean="0"/>
          </a:p>
          <a:p>
            <a:pPr algn="l">
              <a:buFont typeface="Arial" pitchFamily="34" charset="0"/>
              <a:buChar char="•"/>
            </a:pPr>
            <a:endParaRPr lang="hu-HU" dirty="0" smtClean="0"/>
          </a:p>
          <a:p>
            <a:pPr algn="l">
              <a:buFont typeface="Arial" pitchFamily="34" charset="0"/>
              <a:buChar char="•"/>
            </a:pPr>
            <a:endParaRPr lang="hu-HU" dirty="0" smtClean="0"/>
          </a:p>
          <a:p>
            <a:pPr algn="l">
              <a:buFont typeface="Arial" pitchFamily="34" charset="0"/>
              <a:buChar char="•"/>
            </a:pPr>
            <a:endParaRPr lang="hu-HU" dirty="0" smtClean="0"/>
          </a:p>
          <a:p>
            <a:pPr algn="l">
              <a:buFont typeface="Arial" pitchFamily="34" charset="0"/>
              <a:buChar char="•"/>
            </a:pPr>
            <a:endParaRPr lang="hu-HU" dirty="0" smtClean="0"/>
          </a:p>
          <a:p>
            <a:pPr algn="l">
              <a:buFont typeface="Arial" pitchFamily="34" charset="0"/>
              <a:buChar char="•"/>
            </a:pPr>
            <a:endParaRPr lang="hu-HU" dirty="0" smtClean="0"/>
          </a:p>
          <a:p>
            <a:pPr algn="l"/>
            <a:endParaRPr lang="hu-HU" dirty="0" smtClean="0"/>
          </a:p>
          <a:p>
            <a:pPr algn="l"/>
            <a:r>
              <a:rPr lang="en-GB" sz="1200" dirty="0" smtClean="0"/>
              <a:t>(</a:t>
            </a:r>
            <a:r>
              <a:rPr lang="en-GB" sz="1200" dirty="0" err="1" smtClean="0"/>
              <a:t>Vries</a:t>
            </a:r>
            <a:r>
              <a:rPr lang="en-GB" sz="1200" dirty="0" smtClean="0"/>
              <a:t>, 2018)</a:t>
            </a:r>
            <a:endParaRPr lang="en-GB" sz="1200" dirty="0"/>
          </a:p>
        </p:txBody>
      </p:sp>
      <p:pic>
        <p:nvPicPr>
          <p:cNvPr id="1026" name="Picture 2" descr="C:\University Andi 3 Year\CET342 iOS App Design &amp; Development\Assignment2\Task1\Pictures\propertylist1.jpg"/>
          <p:cNvPicPr>
            <a:picLocks noChangeAspect="1" noChangeArrowheads="1"/>
          </p:cNvPicPr>
          <p:nvPr/>
        </p:nvPicPr>
        <p:blipFill>
          <a:blip r:embed="rId3"/>
          <a:srcRect/>
          <a:stretch>
            <a:fillRect/>
          </a:stretch>
        </p:blipFill>
        <p:spPr bwMode="auto">
          <a:xfrm>
            <a:off x="357158" y="3571876"/>
            <a:ext cx="3143272" cy="1714511"/>
          </a:xfrm>
          <a:prstGeom prst="rect">
            <a:avLst/>
          </a:prstGeom>
          <a:noFill/>
        </p:spPr>
      </p:pic>
      <p:pic>
        <p:nvPicPr>
          <p:cNvPr id="1027" name="Picture 3" descr="C:\University Andi 3 Year\CET342 iOS App Design &amp; Development\Assignment2\Task1\Pictures\propertylist2.jpg"/>
          <p:cNvPicPr>
            <a:picLocks noChangeAspect="1" noChangeArrowheads="1"/>
          </p:cNvPicPr>
          <p:nvPr/>
        </p:nvPicPr>
        <p:blipFill>
          <a:blip r:embed="rId4"/>
          <a:srcRect/>
          <a:stretch>
            <a:fillRect/>
          </a:stretch>
        </p:blipFill>
        <p:spPr bwMode="auto">
          <a:xfrm>
            <a:off x="4286248" y="3571876"/>
            <a:ext cx="4463507" cy="178595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en-GB" sz="4000" dirty="0" smtClean="0"/>
              <a:t>Core Data</a:t>
            </a:r>
            <a:endParaRPr lang="en-GB" sz="4000" dirty="0"/>
          </a:p>
        </p:txBody>
      </p:sp>
      <p:sp>
        <p:nvSpPr>
          <p:cNvPr id="3" name="Alcím 2"/>
          <p:cNvSpPr>
            <a:spLocks noGrp="1"/>
          </p:cNvSpPr>
          <p:nvPr>
            <p:ph type="subTitle" idx="1"/>
          </p:nvPr>
        </p:nvSpPr>
        <p:spPr>
          <a:xfrm>
            <a:off x="533400" y="1428736"/>
            <a:ext cx="7854696" cy="4929222"/>
          </a:xfrm>
        </p:spPr>
        <p:txBody>
          <a:bodyPr/>
          <a:lstStyle/>
          <a:p>
            <a:pPr algn="l">
              <a:buFont typeface="Arial" pitchFamily="34" charset="0"/>
              <a:buChar char="•"/>
            </a:pPr>
            <a:r>
              <a:rPr lang="hu-HU" dirty="0" err="1" smtClean="0"/>
              <a:t>Persistence</a:t>
            </a:r>
            <a:r>
              <a:rPr lang="hu-HU" dirty="0" smtClean="0"/>
              <a:t> </a:t>
            </a:r>
            <a:r>
              <a:rPr lang="hu-HU" dirty="0" err="1" smtClean="0"/>
              <a:t>framework</a:t>
            </a:r>
            <a:endParaRPr lang="hu-HU" dirty="0" smtClean="0"/>
          </a:p>
          <a:p>
            <a:pPr lvl="1" algn="l"/>
            <a:r>
              <a:rPr lang="hu-HU" dirty="0" smtClean="0"/>
              <a:t>„</a:t>
            </a:r>
            <a:r>
              <a:rPr lang="en-GB" dirty="0" smtClean="0"/>
              <a:t>The Core Data stack handles all of the interactions with the external data store and consists of three primary tools: the Managed Object Model, the Persistent Store Coordinator and the Managed Object Context.</a:t>
            </a:r>
            <a:r>
              <a:rPr lang="hu-HU" dirty="0" smtClean="0"/>
              <a:t>” </a:t>
            </a:r>
            <a:r>
              <a:rPr lang="en-GB" sz="1200" dirty="0" smtClean="0"/>
              <a:t>(Martins, 2017)</a:t>
            </a:r>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endParaRPr lang="hu-HU" sz="1200" dirty="0" smtClean="0"/>
          </a:p>
          <a:p>
            <a:pPr lvl="1" algn="l"/>
            <a:r>
              <a:rPr lang="en-GB" sz="1200" dirty="0" smtClean="0"/>
              <a:t>(Jacobs, 2016)</a:t>
            </a:r>
            <a:endParaRPr lang="en-GB"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42910" y="571480"/>
            <a:ext cx="7851648" cy="771516"/>
          </a:xfrm>
        </p:spPr>
        <p:txBody>
          <a:bodyPr>
            <a:normAutofit/>
          </a:bodyPr>
          <a:lstStyle/>
          <a:p>
            <a:pPr algn="ctr"/>
            <a:r>
              <a:rPr lang="hu-HU" sz="4000" dirty="0" err="1" smtClean="0"/>
              <a:t>References</a:t>
            </a:r>
            <a:endParaRPr lang="en-GB" sz="4000" dirty="0"/>
          </a:p>
        </p:txBody>
      </p:sp>
      <p:sp>
        <p:nvSpPr>
          <p:cNvPr id="3" name="Alcím 2"/>
          <p:cNvSpPr>
            <a:spLocks noGrp="1"/>
          </p:cNvSpPr>
          <p:nvPr>
            <p:ph type="subTitle" idx="1"/>
          </p:nvPr>
        </p:nvSpPr>
        <p:spPr>
          <a:xfrm>
            <a:off x="214282" y="1357298"/>
            <a:ext cx="8715436" cy="5000660"/>
          </a:xfrm>
        </p:spPr>
        <p:txBody>
          <a:bodyPr>
            <a:noAutofit/>
          </a:bodyPr>
          <a:lstStyle/>
          <a:p>
            <a:pPr algn="l">
              <a:buFont typeface="Arial" pitchFamily="34" charset="0"/>
              <a:buChar char="•"/>
            </a:pPr>
            <a:r>
              <a:rPr lang="en-GB" sz="2000" dirty="0" smtClean="0"/>
              <a:t>Apple (United Kingdom). 2020. </a:t>
            </a:r>
            <a:r>
              <a:rPr lang="en-GB" sz="2000" dirty="0" err="1" smtClean="0"/>
              <a:t>Icloud</a:t>
            </a:r>
            <a:r>
              <a:rPr lang="en-GB" sz="2000" dirty="0" smtClean="0"/>
              <a:t>. [online] Available at: &lt;https://www.apple.com/uk/icloud/&gt; [Accessed 6 May 2020].</a:t>
            </a:r>
          </a:p>
          <a:p>
            <a:pPr algn="l">
              <a:buFont typeface="Arial" pitchFamily="34" charset="0"/>
              <a:buChar char="•"/>
            </a:pPr>
            <a:r>
              <a:rPr lang="en-GB" sz="2000" dirty="0" smtClean="0"/>
              <a:t>Information Technology Blog. 2014. Local </a:t>
            </a:r>
            <a:r>
              <a:rPr lang="en-GB" sz="2000" dirty="0" err="1" smtClean="0"/>
              <a:t>Ios</a:t>
            </a:r>
            <a:r>
              <a:rPr lang="en-GB" sz="2000" dirty="0" smtClean="0"/>
              <a:t> Data Storage Guidelines For </a:t>
            </a:r>
            <a:r>
              <a:rPr lang="en-GB" sz="2000" dirty="0" err="1" smtClean="0"/>
              <a:t>Ios</a:t>
            </a:r>
            <a:r>
              <a:rPr lang="en-GB" sz="2000" dirty="0" smtClean="0"/>
              <a:t> Applications. [online] Available at: &lt;https://www.brihaspatitech.com/blog/local-ios-data-storage-guidelines-for-ios-applications/&gt; [Accessed 5 May 2020].</a:t>
            </a:r>
            <a:endParaRPr lang="hu-HU" sz="2000" dirty="0" smtClean="0"/>
          </a:p>
          <a:p>
            <a:pPr algn="l">
              <a:buFont typeface="Arial" pitchFamily="34" charset="0"/>
              <a:buChar char="•"/>
            </a:pPr>
            <a:r>
              <a:rPr lang="en-GB" sz="2000" dirty="0" smtClean="0"/>
              <a:t>Cross, J., 2020. The Best Cloud Storage Services For Apple Users. [online] Macworld. Available at: &lt;https://www.macworld.com/article/3273416/the-best-cloud-storage-services-for-apple-users.html&gt; [Accessed 6 May 2020].</a:t>
            </a:r>
            <a:endParaRPr lang="hu-HU" sz="2000" dirty="0" smtClean="0"/>
          </a:p>
          <a:p>
            <a:pPr algn="l">
              <a:buFont typeface="Arial" pitchFamily="34" charset="0"/>
              <a:buChar char="•"/>
            </a:pPr>
            <a:r>
              <a:rPr lang="en-GB" sz="2000" dirty="0" err="1" smtClean="0"/>
              <a:t>Dropbox</a:t>
            </a:r>
            <a:r>
              <a:rPr lang="en-GB" sz="2000" dirty="0" smtClean="0"/>
              <a:t>, W. and storage, C., 2020. Cloud Storage Service And Online File Storage. [online] Dropbox.com. Available at: &lt;https://www.dropbox.com/en_GB/features/cloud-storage&gt; [Accessed 6 May 2020].</a:t>
            </a:r>
            <a:endParaRPr lang="hu-HU" sz="2000" dirty="0" smtClean="0"/>
          </a:p>
          <a:p>
            <a:pPr algn="l">
              <a:buFont typeface="Arial" pitchFamily="34" charset="0"/>
              <a:buChar char="•"/>
            </a:pPr>
            <a:r>
              <a:rPr lang="en-GB" sz="2000" dirty="0" err="1" smtClean="0"/>
              <a:t>Durrant</a:t>
            </a:r>
            <a:r>
              <a:rPr lang="en-GB" sz="2000" dirty="0" smtClean="0"/>
              <a:t>, N., 2019. Free Online Storage. [online] MoneySavingExpert.com. Available at: &lt;https://www.moneysavingexpert.com/shopping/free-online-storage/&gt; [Accessed 6 May 2020].</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Áramlás">
  <a:themeElements>
    <a:clrScheme name="Loggi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Áramlás">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Áramlás">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1182</TotalTime>
  <Words>1438</Words>
  <Application>Microsoft Office PowerPoint</Application>
  <PresentationFormat>Diavetítés a képernyőre (4:3 oldalarány)</PresentationFormat>
  <Paragraphs>196</Paragraphs>
  <Slides>10</Slides>
  <Notes>8</Notes>
  <HiddenSlides>0</HiddenSlides>
  <MMClips>0</MMClips>
  <ScaleCrop>false</ScaleCrop>
  <HeadingPairs>
    <vt:vector size="4" baseType="variant">
      <vt:variant>
        <vt:lpstr>Téma</vt:lpstr>
      </vt:variant>
      <vt:variant>
        <vt:i4>1</vt:i4>
      </vt:variant>
      <vt:variant>
        <vt:lpstr>Diacímek</vt:lpstr>
      </vt:variant>
      <vt:variant>
        <vt:i4>10</vt:i4>
      </vt:variant>
    </vt:vector>
  </HeadingPairs>
  <TitlesOfParts>
    <vt:vector size="11" baseType="lpstr">
      <vt:lpstr>Áramlás</vt:lpstr>
      <vt:lpstr>Data Storage Options for iOS</vt:lpstr>
      <vt:lpstr>Google One/Drive</vt:lpstr>
      <vt:lpstr>iCloud</vt:lpstr>
      <vt:lpstr>Microsoft OneDrive</vt:lpstr>
      <vt:lpstr>Dropbox</vt:lpstr>
      <vt:lpstr>SQLite</vt:lpstr>
      <vt:lpstr>Property List</vt:lpstr>
      <vt:lpstr>Core Data</vt:lpstr>
      <vt:lpstr>References</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dia</dc:title>
  <dc:creator>MSI</dc:creator>
  <cp:lastModifiedBy>MSI</cp:lastModifiedBy>
  <cp:revision>141</cp:revision>
  <dcterms:created xsi:type="dcterms:W3CDTF">2020-05-05T12:44:20Z</dcterms:created>
  <dcterms:modified xsi:type="dcterms:W3CDTF">2020-05-07T15:48:47Z</dcterms:modified>
</cp:coreProperties>
</file>